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8" r:id="rId3"/>
    <p:sldId id="286" r:id="rId4"/>
    <p:sldId id="275" r:id="rId5"/>
    <p:sldId id="276" r:id="rId6"/>
    <p:sldId id="287" r:id="rId7"/>
    <p:sldId id="279" r:id="rId8"/>
    <p:sldId id="278" r:id="rId9"/>
    <p:sldId id="262" r:id="rId10"/>
    <p:sldId id="284" r:id="rId11"/>
    <p:sldId id="281" r:id="rId12"/>
    <p:sldId id="263" r:id="rId13"/>
    <p:sldId id="282" r:id="rId14"/>
    <p:sldId id="283" r:id="rId15"/>
    <p:sldId id="265" r:id="rId16"/>
    <p:sldId id="277" r:id="rId17"/>
    <p:sldId id="260" r:id="rId18"/>
    <p:sldId id="273" r:id="rId19"/>
    <p:sldId id="271" r:id="rId20"/>
    <p:sldId id="285" r:id="rId21"/>
    <p:sldId id="261" r:id="rId22"/>
    <p:sldId id="272" r:id="rId23"/>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47" d="100"/>
          <a:sy n="47" d="100"/>
        </p:scale>
        <p:origin x="43" y="336"/>
      </p:cViewPr>
      <p:guideLst/>
    </p:cSldViewPr>
  </p:slideViewPr>
  <p:notesTextViewPr>
    <p:cViewPr>
      <p:scale>
        <a:sx n="1" d="1"/>
        <a:sy n="1" d="1"/>
      </p:scale>
      <p:origin x="0" y="0"/>
    </p:cViewPr>
  </p:notesTextViewPr>
  <p:sorterViewPr>
    <p:cViewPr>
      <p:scale>
        <a:sx n="139" d="100"/>
        <a:sy n="139" d="100"/>
      </p:scale>
      <p:origin x="0" y="-53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E5835-1E6C-4C39-818A-BC485BD5DA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b-NO"/>
          </a:p>
        </p:txBody>
      </p:sp>
      <p:sp>
        <p:nvSpPr>
          <p:cNvPr id="3" name="Subtitle 2">
            <a:extLst>
              <a:ext uri="{FF2B5EF4-FFF2-40B4-BE49-F238E27FC236}">
                <a16:creationId xmlns:a16="http://schemas.microsoft.com/office/drawing/2014/main" id="{45E0249F-BEE3-4844-883D-41AB64DE72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b-NO"/>
          </a:p>
        </p:txBody>
      </p:sp>
      <p:sp>
        <p:nvSpPr>
          <p:cNvPr id="4" name="Date Placeholder 3">
            <a:extLst>
              <a:ext uri="{FF2B5EF4-FFF2-40B4-BE49-F238E27FC236}">
                <a16:creationId xmlns:a16="http://schemas.microsoft.com/office/drawing/2014/main" id="{7BE12400-F3A2-461B-B754-7202AAA58875}"/>
              </a:ext>
            </a:extLst>
          </p:cNvPr>
          <p:cNvSpPr>
            <a:spLocks noGrp="1"/>
          </p:cNvSpPr>
          <p:nvPr>
            <p:ph type="dt" sz="half" idx="10"/>
          </p:nvPr>
        </p:nvSpPr>
        <p:spPr/>
        <p:txBody>
          <a:bodyPr/>
          <a:lstStyle/>
          <a:p>
            <a:fld id="{AD7EB34A-DD36-49EF-951D-A6FD934A827C}" type="datetimeFigureOut">
              <a:rPr lang="nb-NO" smtClean="0"/>
              <a:t>05.08.2020</a:t>
            </a:fld>
            <a:endParaRPr lang="nb-NO"/>
          </a:p>
        </p:txBody>
      </p:sp>
      <p:sp>
        <p:nvSpPr>
          <p:cNvPr id="5" name="Footer Placeholder 4">
            <a:extLst>
              <a:ext uri="{FF2B5EF4-FFF2-40B4-BE49-F238E27FC236}">
                <a16:creationId xmlns:a16="http://schemas.microsoft.com/office/drawing/2014/main" id="{E7DE0A73-D539-4B0F-BDFB-AAECF369288A}"/>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42110857-8338-43C1-8A0E-F283AE289A1D}"/>
              </a:ext>
            </a:extLst>
          </p:cNvPr>
          <p:cNvSpPr>
            <a:spLocks noGrp="1"/>
          </p:cNvSpPr>
          <p:nvPr>
            <p:ph type="sldNum" sz="quarter" idx="12"/>
          </p:nvPr>
        </p:nvSpPr>
        <p:spPr/>
        <p:txBody>
          <a:bodyPr/>
          <a:lstStyle/>
          <a:p>
            <a:fld id="{223183AD-5CB5-49A9-B699-10F63F66B13E}" type="slidenum">
              <a:rPr lang="nb-NO" smtClean="0"/>
              <a:t>‹#›</a:t>
            </a:fld>
            <a:endParaRPr lang="nb-NO"/>
          </a:p>
        </p:txBody>
      </p:sp>
    </p:spTree>
    <p:extLst>
      <p:ext uri="{BB962C8B-B14F-4D97-AF65-F5344CB8AC3E}">
        <p14:creationId xmlns:p14="http://schemas.microsoft.com/office/powerpoint/2010/main" val="179711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C3274-2009-44F6-967D-5D25AF9DA163}"/>
              </a:ext>
            </a:extLst>
          </p:cNvPr>
          <p:cNvSpPr>
            <a:spLocks noGrp="1"/>
          </p:cNvSpPr>
          <p:nvPr>
            <p:ph type="title"/>
          </p:nvPr>
        </p:nvSpPr>
        <p:spPr/>
        <p:txBody>
          <a:bodyPr/>
          <a:lstStyle/>
          <a:p>
            <a:r>
              <a:rPr lang="en-US"/>
              <a:t>Click to edit Master title style</a:t>
            </a:r>
            <a:endParaRPr lang="nb-NO"/>
          </a:p>
        </p:txBody>
      </p:sp>
      <p:sp>
        <p:nvSpPr>
          <p:cNvPr id="3" name="Vertical Text Placeholder 2">
            <a:extLst>
              <a:ext uri="{FF2B5EF4-FFF2-40B4-BE49-F238E27FC236}">
                <a16:creationId xmlns:a16="http://schemas.microsoft.com/office/drawing/2014/main" id="{C93D1041-52CD-4A4B-90DD-D03EAE142D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B095A36C-56BC-4069-B402-6FC63792CF14}"/>
              </a:ext>
            </a:extLst>
          </p:cNvPr>
          <p:cNvSpPr>
            <a:spLocks noGrp="1"/>
          </p:cNvSpPr>
          <p:nvPr>
            <p:ph type="dt" sz="half" idx="10"/>
          </p:nvPr>
        </p:nvSpPr>
        <p:spPr/>
        <p:txBody>
          <a:bodyPr/>
          <a:lstStyle/>
          <a:p>
            <a:fld id="{AD7EB34A-DD36-49EF-951D-A6FD934A827C}" type="datetimeFigureOut">
              <a:rPr lang="nb-NO" smtClean="0"/>
              <a:t>05.08.2020</a:t>
            </a:fld>
            <a:endParaRPr lang="nb-NO"/>
          </a:p>
        </p:txBody>
      </p:sp>
      <p:sp>
        <p:nvSpPr>
          <p:cNvPr id="5" name="Footer Placeholder 4">
            <a:extLst>
              <a:ext uri="{FF2B5EF4-FFF2-40B4-BE49-F238E27FC236}">
                <a16:creationId xmlns:a16="http://schemas.microsoft.com/office/drawing/2014/main" id="{35F3F7B9-407B-46AF-817F-EF7EB162ED83}"/>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4048355B-7CC9-4298-A438-CCF518E8A639}"/>
              </a:ext>
            </a:extLst>
          </p:cNvPr>
          <p:cNvSpPr>
            <a:spLocks noGrp="1"/>
          </p:cNvSpPr>
          <p:nvPr>
            <p:ph type="sldNum" sz="quarter" idx="12"/>
          </p:nvPr>
        </p:nvSpPr>
        <p:spPr/>
        <p:txBody>
          <a:bodyPr/>
          <a:lstStyle/>
          <a:p>
            <a:fld id="{223183AD-5CB5-49A9-B699-10F63F66B13E}" type="slidenum">
              <a:rPr lang="nb-NO" smtClean="0"/>
              <a:t>‹#›</a:t>
            </a:fld>
            <a:endParaRPr lang="nb-NO"/>
          </a:p>
        </p:txBody>
      </p:sp>
    </p:spTree>
    <p:extLst>
      <p:ext uri="{BB962C8B-B14F-4D97-AF65-F5344CB8AC3E}">
        <p14:creationId xmlns:p14="http://schemas.microsoft.com/office/powerpoint/2010/main" val="3867053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326120-9A83-474B-8802-BEB423DC1DA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nb-NO"/>
          </a:p>
        </p:txBody>
      </p:sp>
      <p:sp>
        <p:nvSpPr>
          <p:cNvPr id="3" name="Vertical Text Placeholder 2">
            <a:extLst>
              <a:ext uri="{FF2B5EF4-FFF2-40B4-BE49-F238E27FC236}">
                <a16:creationId xmlns:a16="http://schemas.microsoft.com/office/drawing/2014/main" id="{C355B434-8B7D-4179-A354-58E139EE05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F21CD2D2-7F6B-471B-BAD1-5C46E102448B}"/>
              </a:ext>
            </a:extLst>
          </p:cNvPr>
          <p:cNvSpPr>
            <a:spLocks noGrp="1"/>
          </p:cNvSpPr>
          <p:nvPr>
            <p:ph type="dt" sz="half" idx="10"/>
          </p:nvPr>
        </p:nvSpPr>
        <p:spPr/>
        <p:txBody>
          <a:bodyPr/>
          <a:lstStyle/>
          <a:p>
            <a:fld id="{AD7EB34A-DD36-49EF-951D-A6FD934A827C}" type="datetimeFigureOut">
              <a:rPr lang="nb-NO" smtClean="0"/>
              <a:t>05.08.2020</a:t>
            </a:fld>
            <a:endParaRPr lang="nb-NO"/>
          </a:p>
        </p:txBody>
      </p:sp>
      <p:sp>
        <p:nvSpPr>
          <p:cNvPr id="5" name="Footer Placeholder 4">
            <a:extLst>
              <a:ext uri="{FF2B5EF4-FFF2-40B4-BE49-F238E27FC236}">
                <a16:creationId xmlns:a16="http://schemas.microsoft.com/office/drawing/2014/main" id="{16D8B404-E6F3-4560-A28F-D57E47BEB7F7}"/>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96EEF074-9778-42D7-B265-4BBAECC4B56F}"/>
              </a:ext>
            </a:extLst>
          </p:cNvPr>
          <p:cNvSpPr>
            <a:spLocks noGrp="1"/>
          </p:cNvSpPr>
          <p:nvPr>
            <p:ph type="sldNum" sz="quarter" idx="12"/>
          </p:nvPr>
        </p:nvSpPr>
        <p:spPr/>
        <p:txBody>
          <a:bodyPr/>
          <a:lstStyle/>
          <a:p>
            <a:fld id="{223183AD-5CB5-49A9-B699-10F63F66B13E}" type="slidenum">
              <a:rPr lang="nb-NO" smtClean="0"/>
              <a:t>‹#›</a:t>
            </a:fld>
            <a:endParaRPr lang="nb-NO"/>
          </a:p>
        </p:txBody>
      </p:sp>
    </p:spTree>
    <p:extLst>
      <p:ext uri="{BB962C8B-B14F-4D97-AF65-F5344CB8AC3E}">
        <p14:creationId xmlns:p14="http://schemas.microsoft.com/office/powerpoint/2010/main" val="4151031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E7A52-DC93-46C6-83D1-0D112C37EF80}"/>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812ED84F-879C-4B3E-B834-4A455F52C3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0CAB5694-2335-4E6B-B33C-25D87482C669}"/>
              </a:ext>
            </a:extLst>
          </p:cNvPr>
          <p:cNvSpPr>
            <a:spLocks noGrp="1"/>
          </p:cNvSpPr>
          <p:nvPr>
            <p:ph type="dt" sz="half" idx="10"/>
          </p:nvPr>
        </p:nvSpPr>
        <p:spPr/>
        <p:txBody>
          <a:bodyPr/>
          <a:lstStyle/>
          <a:p>
            <a:fld id="{AD7EB34A-DD36-49EF-951D-A6FD934A827C}" type="datetimeFigureOut">
              <a:rPr lang="nb-NO" smtClean="0"/>
              <a:t>05.08.2020</a:t>
            </a:fld>
            <a:endParaRPr lang="nb-NO"/>
          </a:p>
        </p:txBody>
      </p:sp>
      <p:sp>
        <p:nvSpPr>
          <p:cNvPr id="5" name="Footer Placeholder 4">
            <a:extLst>
              <a:ext uri="{FF2B5EF4-FFF2-40B4-BE49-F238E27FC236}">
                <a16:creationId xmlns:a16="http://schemas.microsoft.com/office/drawing/2014/main" id="{C9D51E18-C96B-4523-8E58-13EAAF0233D1}"/>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3099F7F6-B666-4517-A67E-39C73F953771}"/>
              </a:ext>
            </a:extLst>
          </p:cNvPr>
          <p:cNvSpPr>
            <a:spLocks noGrp="1"/>
          </p:cNvSpPr>
          <p:nvPr>
            <p:ph type="sldNum" sz="quarter" idx="12"/>
          </p:nvPr>
        </p:nvSpPr>
        <p:spPr/>
        <p:txBody>
          <a:bodyPr/>
          <a:lstStyle/>
          <a:p>
            <a:fld id="{223183AD-5CB5-49A9-B699-10F63F66B13E}" type="slidenum">
              <a:rPr lang="nb-NO" smtClean="0"/>
              <a:t>‹#›</a:t>
            </a:fld>
            <a:endParaRPr lang="nb-NO"/>
          </a:p>
        </p:txBody>
      </p:sp>
    </p:spTree>
    <p:extLst>
      <p:ext uri="{BB962C8B-B14F-4D97-AF65-F5344CB8AC3E}">
        <p14:creationId xmlns:p14="http://schemas.microsoft.com/office/powerpoint/2010/main" val="2654254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CE0FD-5B66-486B-94B6-0F1FB72B8B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nb-NO"/>
          </a:p>
        </p:txBody>
      </p:sp>
      <p:sp>
        <p:nvSpPr>
          <p:cNvPr id="3" name="Text Placeholder 2">
            <a:extLst>
              <a:ext uri="{FF2B5EF4-FFF2-40B4-BE49-F238E27FC236}">
                <a16:creationId xmlns:a16="http://schemas.microsoft.com/office/drawing/2014/main" id="{BEF46F09-135D-4202-96D7-D80BEA2644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75F0EA-87FF-4948-8DD6-871AD044DD00}"/>
              </a:ext>
            </a:extLst>
          </p:cNvPr>
          <p:cNvSpPr>
            <a:spLocks noGrp="1"/>
          </p:cNvSpPr>
          <p:nvPr>
            <p:ph type="dt" sz="half" idx="10"/>
          </p:nvPr>
        </p:nvSpPr>
        <p:spPr/>
        <p:txBody>
          <a:bodyPr/>
          <a:lstStyle/>
          <a:p>
            <a:fld id="{AD7EB34A-DD36-49EF-951D-A6FD934A827C}" type="datetimeFigureOut">
              <a:rPr lang="nb-NO" smtClean="0"/>
              <a:t>05.08.2020</a:t>
            </a:fld>
            <a:endParaRPr lang="nb-NO"/>
          </a:p>
        </p:txBody>
      </p:sp>
      <p:sp>
        <p:nvSpPr>
          <p:cNvPr id="5" name="Footer Placeholder 4">
            <a:extLst>
              <a:ext uri="{FF2B5EF4-FFF2-40B4-BE49-F238E27FC236}">
                <a16:creationId xmlns:a16="http://schemas.microsoft.com/office/drawing/2014/main" id="{1A327F80-DED9-45B2-97CA-0E24D306CAC8}"/>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AEAB45BB-43C7-4084-AAB8-D687D5CEA26F}"/>
              </a:ext>
            </a:extLst>
          </p:cNvPr>
          <p:cNvSpPr>
            <a:spLocks noGrp="1"/>
          </p:cNvSpPr>
          <p:nvPr>
            <p:ph type="sldNum" sz="quarter" idx="12"/>
          </p:nvPr>
        </p:nvSpPr>
        <p:spPr/>
        <p:txBody>
          <a:bodyPr/>
          <a:lstStyle/>
          <a:p>
            <a:fld id="{223183AD-5CB5-49A9-B699-10F63F66B13E}" type="slidenum">
              <a:rPr lang="nb-NO" smtClean="0"/>
              <a:t>‹#›</a:t>
            </a:fld>
            <a:endParaRPr lang="nb-NO"/>
          </a:p>
        </p:txBody>
      </p:sp>
    </p:spTree>
    <p:extLst>
      <p:ext uri="{BB962C8B-B14F-4D97-AF65-F5344CB8AC3E}">
        <p14:creationId xmlns:p14="http://schemas.microsoft.com/office/powerpoint/2010/main" val="3363471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E660E-5647-4A95-8776-18D315B574A1}"/>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625C1E7B-620A-48DA-BD17-715B7B2AE9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Content Placeholder 3">
            <a:extLst>
              <a:ext uri="{FF2B5EF4-FFF2-40B4-BE49-F238E27FC236}">
                <a16:creationId xmlns:a16="http://schemas.microsoft.com/office/drawing/2014/main" id="{1FA3BF9D-448E-46B5-B12F-ED5F4A503D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Date Placeholder 4">
            <a:extLst>
              <a:ext uri="{FF2B5EF4-FFF2-40B4-BE49-F238E27FC236}">
                <a16:creationId xmlns:a16="http://schemas.microsoft.com/office/drawing/2014/main" id="{D3F01949-164C-40DB-901E-586E7D0044AA}"/>
              </a:ext>
            </a:extLst>
          </p:cNvPr>
          <p:cNvSpPr>
            <a:spLocks noGrp="1"/>
          </p:cNvSpPr>
          <p:nvPr>
            <p:ph type="dt" sz="half" idx="10"/>
          </p:nvPr>
        </p:nvSpPr>
        <p:spPr/>
        <p:txBody>
          <a:bodyPr/>
          <a:lstStyle/>
          <a:p>
            <a:fld id="{AD7EB34A-DD36-49EF-951D-A6FD934A827C}" type="datetimeFigureOut">
              <a:rPr lang="nb-NO" smtClean="0"/>
              <a:t>05.08.2020</a:t>
            </a:fld>
            <a:endParaRPr lang="nb-NO"/>
          </a:p>
        </p:txBody>
      </p:sp>
      <p:sp>
        <p:nvSpPr>
          <p:cNvPr id="6" name="Footer Placeholder 5">
            <a:extLst>
              <a:ext uri="{FF2B5EF4-FFF2-40B4-BE49-F238E27FC236}">
                <a16:creationId xmlns:a16="http://schemas.microsoft.com/office/drawing/2014/main" id="{FF025708-8381-46B6-997C-837B9465A39B}"/>
              </a:ext>
            </a:extLst>
          </p:cNvPr>
          <p:cNvSpPr>
            <a:spLocks noGrp="1"/>
          </p:cNvSpPr>
          <p:nvPr>
            <p:ph type="ftr" sz="quarter" idx="11"/>
          </p:nvPr>
        </p:nvSpPr>
        <p:spPr/>
        <p:txBody>
          <a:bodyPr/>
          <a:lstStyle/>
          <a:p>
            <a:endParaRPr lang="nb-NO"/>
          </a:p>
        </p:txBody>
      </p:sp>
      <p:sp>
        <p:nvSpPr>
          <p:cNvPr id="7" name="Slide Number Placeholder 6">
            <a:extLst>
              <a:ext uri="{FF2B5EF4-FFF2-40B4-BE49-F238E27FC236}">
                <a16:creationId xmlns:a16="http://schemas.microsoft.com/office/drawing/2014/main" id="{0A0F0294-53A1-415F-9A8F-BD363C94CE23}"/>
              </a:ext>
            </a:extLst>
          </p:cNvPr>
          <p:cNvSpPr>
            <a:spLocks noGrp="1"/>
          </p:cNvSpPr>
          <p:nvPr>
            <p:ph type="sldNum" sz="quarter" idx="12"/>
          </p:nvPr>
        </p:nvSpPr>
        <p:spPr/>
        <p:txBody>
          <a:bodyPr/>
          <a:lstStyle/>
          <a:p>
            <a:fld id="{223183AD-5CB5-49A9-B699-10F63F66B13E}" type="slidenum">
              <a:rPr lang="nb-NO" smtClean="0"/>
              <a:t>‹#›</a:t>
            </a:fld>
            <a:endParaRPr lang="nb-NO"/>
          </a:p>
        </p:txBody>
      </p:sp>
    </p:spTree>
    <p:extLst>
      <p:ext uri="{BB962C8B-B14F-4D97-AF65-F5344CB8AC3E}">
        <p14:creationId xmlns:p14="http://schemas.microsoft.com/office/powerpoint/2010/main" val="4220699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DC026-E4A0-4509-A10C-1880F4DC36B9}"/>
              </a:ext>
            </a:extLst>
          </p:cNvPr>
          <p:cNvSpPr>
            <a:spLocks noGrp="1"/>
          </p:cNvSpPr>
          <p:nvPr>
            <p:ph type="title"/>
          </p:nvPr>
        </p:nvSpPr>
        <p:spPr>
          <a:xfrm>
            <a:off x="839788" y="365125"/>
            <a:ext cx="10515600" cy="1325563"/>
          </a:xfrm>
        </p:spPr>
        <p:txBody>
          <a:bodyPr/>
          <a:lstStyle/>
          <a:p>
            <a:r>
              <a:rPr lang="en-US"/>
              <a:t>Click to edit Master title style</a:t>
            </a:r>
            <a:endParaRPr lang="nb-NO"/>
          </a:p>
        </p:txBody>
      </p:sp>
      <p:sp>
        <p:nvSpPr>
          <p:cNvPr id="3" name="Text Placeholder 2">
            <a:extLst>
              <a:ext uri="{FF2B5EF4-FFF2-40B4-BE49-F238E27FC236}">
                <a16:creationId xmlns:a16="http://schemas.microsoft.com/office/drawing/2014/main" id="{11FEC1B8-D163-43F4-8668-4EA0F6B830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C10428-D5EF-4132-9C6D-30005B85E7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Text Placeholder 4">
            <a:extLst>
              <a:ext uri="{FF2B5EF4-FFF2-40B4-BE49-F238E27FC236}">
                <a16:creationId xmlns:a16="http://schemas.microsoft.com/office/drawing/2014/main" id="{70F499B9-EF7D-48EF-9238-E9C8164238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D1ACB5-EA38-4C17-A8F5-BB2C6E7A23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7" name="Date Placeholder 6">
            <a:extLst>
              <a:ext uri="{FF2B5EF4-FFF2-40B4-BE49-F238E27FC236}">
                <a16:creationId xmlns:a16="http://schemas.microsoft.com/office/drawing/2014/main" id="{2A5FA93E-E015-4EFB-BD25-585CBCF886FC}"/>
              </a:ext>
            </a:extLst>
          </p:cNvPr>
          <p:cNvSpPr>
            <a:spLocks noGrp="1"/>
          </p:cNvSpPr>
          <p:nvPr>
            <p:ph type="dt" sz="half" idx="10"/>
          </p:nvPr>
        </p:nvSpPr>
        <p:spPr/>
        <p:txBody>
          <a:bodyPr/>
          <a:lstStyle/>
          <a:p>
            <a:fld id="{AD7EB34A-DD36-49EF-951D-A6FD934A827C}" type="datetimeFigureOut">
              <a:rPr lang="nb-NO" smtClean="0"/>
              <a:t>05.08.2020</a:t>
            </a:fld>
            <a:endParaRPr lang="nb-NO"/>
          </a:p>
        </p:txBody>
      </p:sp>
      <p:sp>
        <p:nvSpPr>
          <p:cNvPr id="8" name="Footer Placeholder 7">
            <a:extLst>
              <a:ext uri="{FF2B5EF4-FFF2-40B4-BE49-F238E27FC236}">
                <a16:creationId xmlns:a16="http://schemas.microsoft.com/office/drawing/2014/main" id="{1D75840A-8C63-4953-82E3-5CC59ED1D5B3}"/>
              </a:ext>
            </a:extLst>
          </p:cNvPr>
          <p:cNvSpPr>
            <a:spLocks noGrp="1"/>
          </p:cNvSpPr>
          <p:nvPr>
            <p:ph type="ftr" sz="quarter" idx="11"/>
          </p:nvPr>
        </p:nvSpPr>
        <p:spPr/>
        <p:txBody>
          <a:bodyPr/>
          <a:lstStyle/>
          <a:p>
            <a:endParaRPr lang="nb-NO"/>
          </a:p>
        </p:txBody>
      </p:sp>
      <p:sp>
        <p:nvSpPr>
          <p:cNvPr id="9" name="Slide Number Placeholder 8">
            <a:extLst>
              <a:ext uri="{FF2B5EF4-FFF2-40B4-BE49-F238E27FC236}">
                <a16:creationId xmlns:a16="http://schemas.microsoft.com/office/drawing/2014/main" id="{7211F604-B9B0-413B-B3A0-677A829E9215}"/>
              </a:ext>
            </a:extLst>
          </p:cNvPr>
          <p:cNvSpPr>
            <a:spLocks noGrp="1"/>
          </p:cNvSpPr>
          <p:nvPr>
            <p:ph type="sldNum" sz="quarter" idx="12"/>
          </p:nvPr>
        </p:nvSpPr>
        <p:spPr/>
        <p:txBody>
          <a:bodyPr/>
          <a:lstStyle/>
          <a:p>
            <a:fld id="{223183AD-5CB5-49A9-B699-10F63F66B13E}" type="slidenum">
              <a:rPr lang="nb-NO" smtClean="0"/>
              <a:t>‹#›</a:t>
            </a:fld>
            <a:endParaRPr lang="nb-NO"/>
          </a:p>
        </p:txBody>
      </p:sp>
    </p:spTree>
    <p:extLst>
      <p:ext uri="{BB962C8B-B14F-4D97-AF65-F5344CB8AC3E}">
        <p14:creationId xmlns:p14="http://schemas.microsoft.com/office/powerpoint/2010/main" val="226768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C44FA-7706-4968-A321-8F8A96417BEF}"/>
              </a:ext>
            </a:extLst>
          </p:cNvPr>
          <p:cNvSpPr>
            <a:spLocks noGrp="1"/>
          </p:cNvSpPr>
          <p:nvPr>
            <p:ph type="title"/>
          </p:nvPr>
        </p:nvSpPr>
        <p:spPr/>
        <p:txBody>
          <a:bodyPr/>
          <a:lstStyle/>
          <a:p>
            <a:r>
              <a:rPr lang="en-US"/>
              <a:t>Click to edit Master title style</a:t>
            </a:r>
            <a:endParaRPr lang="nb-NO"/>
          </a:p>
        </p:txBody>
      </p:sp>
      <p:sp>
        <p:nvSpPr>
          <p:cNvPr id="3" name="Date Placeholder 2">
            <a:extLst>
              <a:ext uri="{FF2B5EF4-FFF2-40B4-BE49-F238E27FC236}">
                <a16:creationId xmlns:a16="http://schemas.microsoft.com/office/drawing/2014/main" id="{6B33A092-4A55-4991-971C-A72F10F02101}"/>
              </a:ext>
            </a:extLst>
          </p:cNvPr>
          <p:cNvSpPr>
            <a:spLocks noGrp="1"/>
          </p:cNvSpPr>
          <p:nvPr>
            <p:ph type="dt" sz="half" idx="10"/>
          </p:nvPr>
        </p:nvSpPr>
        <p:spPr/>
        <p:txBody>
          <a:bodyPr/>
          <a:lstStyle/>
          <a:p>
            <a:fld id="{AD7EB34A-DD36-49EF-951D-A6FD934A827C}" type="datetimeFigureOut">
              <a:rPr lang="nb-NO" smtClean="0"/>
              <a:t>05.08.2020</a:t>
            </a:fld>
            <a:endParaRPr lang="nb-NO"/>
          </a:p>
        </p:txBody>
      </p:sp>
      <p:sp>
        <p:nvSpPr>
          <p:cNvPr id="4" name="Footer Placeholder 3">
            <a:extLst>
              <a:ext uri="{FF2B5EF4-FFF2-40B4-BE49-F238E27FC236}">
                <a16:creationId xmlns:a16="http://schemas.microsoft.com/office/drawing/2014/main" id="{E03F102D-E75F-42DE-BF22-15652D15D4AE}"/>
              </a:ext>
            </a:extLst>
          </p:cNvPr>
          <p:cNvSpPr>
            <a:spLocks noGrp="1"/>
          </p:cNvSpPr>
          <p:nvPr>
            <p:ph type="ftr" sz="quarter" idx="11"/>
          </p:nvPr>
        </p:nvSpPr>
        <p:spPr/>
        <p:txBody>
          <a:bodyPr/>
          <a:lstStyle/>
          <a:p>
            <a:endParaRPr lang="nb-NO"/>
          </a:p>
        </p:txBody>
      </p:sp>
      <p:sp>
        <p:nvSpPr>
          <p:cNvPr id="5" name="Slide Number Placeholder 4">
            <a:extLst>
              <a:ext uri="{FF2B5EF4-FFF2-40B4-BE49-F238E27FC236}">
                <a16:creationId xmlns:a16="http://schemas.microsoft.com/office/drawing/2014/main" id="{F484205E-F7FB-49FD-AC86-BF002A16A020}"/>
              </a:ext>
            </a:extLst>
          </p:cNvPr>
          <p:cNvSpPr>
            <a:spLocks noGrp="1"/>
          </p:cNvSpPr>
          <p:nvPr>
            <p:ph type="sldNum" sz="quarter" idx="12"/>
          </p:nvPr>
        </p:nvSpPr>
        <p:spPr/>
        <p:txBody>
          <a:bodyPr/>
          <a:lstStyle/>
          <a:p>
            <a:fld id="{223183AD-5CB5-49A9-B699-10F63F66B13E}" type="slidenum">
              <a:rPr lang="nb-NO" smtClean="0"/>
              <a:t>‹#›</a:t>
            </a:fld>
            <a:endParaRPr lang="nb-NO"/>
          </a:p>
        </p:txBody>
      </p:sp>
    </p:spTree>
    <p:extLst>
      <p:ext uri="{BB962C8B-B14F-4D97-AF65-F5344CB8AC3E}">
        <p14:creationId xmlns:p14="http://schemas.microsoft.com/office/powerpoint/2010/main" val="4267850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BBCEE8-1F3D-42AF-B740-4E4B3987AC6F}"/>
              </a:ext>
            </a:extLst>
          </p:cNvPr>
          <p:cNvSpPr>
            <a:spLocks noGrp="1"/>
          </p:cNvSpPr>
          <p:nvPr>
            <p:ph type="dt" sz="half" idx="10"/>
          </p:nvPr>
        </p:nvSpPr>
        <p:spPr/>
        <p:txBody>
          <a:bodyPr/>
          <a:lstStyle/>
          <a:p>
            <a:fld id="{AD7EB34A-DD36-49EF-951D-A6FD934A827C}" type="datetimeFigureOut">
              <a:rPr lang="nb-NO" smtClean="0"/>
              <a:t>05.08.2020</a:t>
            </a:fld>
            <a:endParaRPr lang="nb-NO"/>
          </a:p>
        </p:txBody>
      </p:sp>
      <p:sp>
        <p:nvSpPr>
          <p:cNvPr id="3" name="Footer Placeholder 2">
            <a:extLst>
              <a:ext uri="{FF2B5EF4-FFF2-40B4-BE49-F238E27FC236}">
                <a16:creationId xmlns:a16="http://schemas.microsoft.com/office/drawing/2014/main" id="{3A65A78E-1D8F-4F12-B424-74207ABA2FC8}"/>
              </a:ext>
            </a:extLst>
          </p:cNvPr>
          <p:cNvSpPr>
            <a:spLocks noGrp="1"/>
          </p:cNvSpPr>
          <p:nvPr>
            <p:ph type="ftr" sz="quarter" idx="11"/>
          </p:nvPr>
        </p:nvSpPr>
        <p:spPr/>
        <p:txBody>
          <a:bodyPr/>
          <a:lstStyle/>
          <a:p>
            <a:endParaRPr lang="nb-NO"/>
          </a:p>
        </p:txBody>
      </p:sp>
      <p:sp>
        <p:nvSpPr>
          <p:cNvPr id="4" name="Slide Number Placeholder 3">
            <a:extLst>
              <a:ext uri="{FF2B5EF4-FFF2-40B4-BE49-F238E27FC236}">
                <a16:creationId xmlns:a16="http://schemas.microsoft.com/office/drawing/2014/main" id="{908053FD-C306-496D-8CCA-C6E51C5E6561}"/>
              </a:ext>
            </a:extLst>
          </p:cNvPr>
          <p:cNvSpPr>
            <a:spLocks noGrp="1"/>
          </p:cNvSpPr>
          <p:nvPr>
            <p:ph type="sldNum" sz="quarter" idx="12"/>
          </p:nvPr>
        </p:nvSpPr>
        <p:spPr/>
        <p:txBody>
          <a:bodyPr/>
          <a:lstStyle/>
          <a:p>
            <a:fld id="{223183AD-5CB5-49A9-B699-10F63F66B13E}" type="slidenum">
              <a:rPr lang="nb-NO" smtClean="0"/>
              <a:t>‹#›</a:t>
            </a:fld>
            <a:endParaRPr lang="nb-NO"/>
          </a:p>
        </p:txBody>
      </p:sp>
    </p:spTree>
    <p:extLst>
      <p:ext uri="{BB962C8B-B14F-4D97-AF65-F5344CB8AC3E}">
        <p14:creationId xmlns:p14="http://schemas.microsoft.com/office/powerpoint/2010/main" val="479335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D180-4EB0-488F-BD92-29CF665D64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685F8371-2E3F-4EE4-86B0-00F432C651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Text Placeholder 3">
            <a:extLst>
              <a:ext uri="{FF2B5EF4-FFF2-40B4-BE49-F238E27FC236}">
                <a16:creationId xmlns:a16="http://schemas.microsoft.com/office/drawing/2014/main" id="{D4C13D6A-B439-420A-946A-86C967604E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9CB012-17CB-4396-A749-65DD037EA0A2}"/>
              </a:ext>
            </a:extLst>
          </p:cNvPr>
          <p:cNvSpPr>
            <a:spLocks noGrp="1"/>
          </p:cNvSpPr>
          <p:nvPr>
            <p:ph type="dt" sz="half" idx="10"/>
          </p:nvPr>
        </p:nvSpPr>
        <p:spPr/>
        <p:txBody>
          <a:bodyPr/>
          <a:lstStyle/>
          <a:p>
            <a:fld id="{AD7EB34A-DD36-49EF-951D-A6FD934A827C}" type="datetimeFigureOut">
              <a:rPr lang="nb-NO" smtClean="0"/>
              <a:t>05.08.2020</a:t>
            </a:fld>
            <a:endParaRPr lang="nb-NO"/>
          </a:p>
        </p:txBody>
      </p:sp>
      <p:sp>
        <p:nvSpPr>
          <p:cNvPr id="6" name="Footer Placeholder 5">
            <a:extLst>
              <a:ext uri="{FF2B5EF4-FFF2-40B4-BE49-F238E27FC236}">
                <a16:creationId xmlns:a16="http://schemas.microsoft.com/office/drawing/2014/main" id="{C4452259-A661-4491-ACF1-588126B7439A}"/>
              </a:ext>
            </a:extLst>
          </p:cNvPr>
          <p:cNvSpPr>
            <a:spLocks noGrp="1"/>
          </p:cNvSpPr>
          <p:nvPr>
            <p:ph type="ftr" sz="quarter" idx="11"/>
          </p:nvPr>
        </p:nvSpPr>
        <p:spPr/>
        <p:txBody>
          <a:bodyPr/>
          <a:lstStyle/>
          <a:p>
            <a:endParaRPr lang="nb-NO"/>
          </a:p>
        </p:txBody>
      </p:sp>
      <p:sp>
        <p:nvSpPr>
          <p:cNvPr id="7" name="Slide Number Placeholder 6">
            <a:extLst>
              <a:ext uri="{FF2B5EF4-FFF2-40B4-BE49-F238E27FC236}">
                <a16:creationId xmlns:a16="http://schemas.microsoft.com/office/drawing/2014/main" id="{B504E0D6-984C-4D96-ACC5-95D69E150E76}"/>
              </a:ext>
            </a:extLst>
          </p:cNvPr>
          <p:cNvSpPr>
            <a:spLocks noGrp="1"/>
          </p:cNvSpPr>
          <p:nvPr>
            <p:ph type="sldNum" sz="quarter" idx="12"/>
          </p:nvPr>
        </p:nvSpPr>
        <p:spPr/>
        <p:txBody>
          <a:bodyPr/>
          <a:lstStyle/>
          <a:p>
            <a:fld id="{223183AD-5CB5-49A9-B699-10F63F66B13E}" type="slidenum">
              <a:rPr lang="nb-NO" smtClean="0"/>
              <a:t>‹#›</a:t>
            </a:fld>
            <a:endParaRPr lang="nb-NO"/>
          </a:p>
        </p:txBody>
      </p:sp>
    </p:spTree>
    <p:extLst>
      <p:ext uri="{BB962C8B-B14F-4D97-AF65-F5344CB8AC3E}">
        <p14:creationId xmlns:p14="http://schemas.microsoft.com/office/powerpoint/2010/main" val="1250996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6FED1-3539-4DCD-B854-81FB877602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b-NO"/>
          </a:p>
        </p:txBody>
      </p:sp>
      <p:sp>
        <p:nvSpPr>
          <p:cNvPr id="3" name="Picture Placeholder 2">
            <a:extLst>
              <a:ext uri="{FF2B5EF4-FFF2-40B4-BE49-F238E27FC236}">
                <a16:creationId xmlns:a16="http://schemas.microsoft.com/office/drawing/2014/main" id="{30FCCF62-8302-4374-99BE-AF05CC1EE0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Text Placeholder 3">
            <a:extLst>
              <a:ext uri="{FF2B5EF4-FFF2-40B4-BE49-F238E27FC236}">
                <a16:creationId xmlns:a16="http://schemas.microsoft.com/office/drawing/2014/main" id="{190C77C4-46C1-4588-AE71-E6A7CFA9FA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493CB9-E80A-4D76-BEF8-0B4131BF09F8}"/>
              </a:ext>
            </a:extLst>
          </p:cNvPr>
          <p:cNvSpPr>
            <a:spLocks noGrp="1"/>
          </p:cNvSpPr>
          <p:nvPr>
            <p:ph type="dt" sz="half" idx="10"/>
          </p:nvPr>
        </p:nvSpPr>
        <p:spPr/>
        <p:txBody>
          <a:bodyPr/>
          <a:lstStyle/>
          <a:p>
            <a:fld id="{AD7EB34A-DD36-49EF-951D-A6FD934A827C}" type="datetimeFigureOut">
              <a:rPr lang="nb-NO" smtClean="0"/>
              <a:t>05.08.2020</a:t>
            </a:fld>
            <a:endParaRPr lang="nb-NO"/>
          </a:p>
        </p:txBody>
      </p:sp>
      <p:sp>
        <p:nvSpPr>
          <p:cNvPr id="6" name="Footer Placeholder 5">
            <a:extLst>
              <a:ext uri="{FF2B5EF4-FFF2-40B4-BE49-F238E27FC236}">
                <a16:creationId xmlns:a16="http://schemas.microsoft.com/office/drawing/2014/main" id="{E8B79BC4-B0B7-4CBD-AE73-7C0B33232C7B}"/>
              </a:ext>
            </a:extLst>
          </p:cNvPr>
          <p:cNvSpPr>
            <a:spLocks noGrp="1"/>
          </p:cNvSpPr>
          <p:nvPr>
            <p:ph type="ftr" sz="quarter" idx="11"/>
          </p:nvPr>
        </p:nvSpPr>
        <p:spPr/>
        <p:txBody>
          <a:bodyPr/>
          <a:lstStyle/>
          <a:p>
            <a:endParaRPr lang="nb-NO"/>
          </a:p>
        </p:txBody>
      </p:sp>
      <p:sp>
        <p:nvSpPr>
          <p:cNvPr id="7" name="Slide Number Placeholder 6">
            <a:extLst>
              <a:ext uri="{FF2B5EF4-FFF2-40B4-BE49-F238E27FC236}">
                <a16:creationId xmlns:a16="http://schemas.microsoft.com/office/drawing/2014/main" id="{BD6C68BB-B0D6-4D6B-8519-62A0D81BEF76}"/>
              </a:ext>
            </a:extLst>
          </p:cNvPr>
          <p:cNvSpPr>
            <a:spLocks noGrp="1"/>
          </p:cNvSpPr>
          <p:nvPr>
            <p:ph type="sldNum" sz="quarter" idx="12"/>
          </p:nvPr>
        </p:nvSpPr>
        <p:spPr/>
        <p:txBody>
          <a:bodyPr/>
          <a:lstStyle/>
          <a:p>
            <a:fld id="{223183AD-5CB5-49A9-B699-10F63F66B13E}" type="slidenum">
              <a:rPr lang="nb-NO" smtClean="0"/>
              <a:t>‹#›</a:t>
            </a:fld>
            <a:endParaRPr lang="nb-NO"/>
          </a:p>
        </p:txBody>
      </p:sp>
    </p:spTree>
    <p:extLst>
      <p:ext uri="{BB962C8B-B14F-4D97-AF65-F5344CB8AC3E}">
        <p14:creationId xmlns:p14="http://schemas.microsoft.com/office/powerpoint/2010/main" val="1849484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111825-D654-4211-A498-DF814C647C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nb-NO"/>
          </a:p>
        </p:txBody>
      </p:sp>
      <p:sp>
        <p:nvSpPr>
          <p:cNvPr id="3" name="Text Placeholder 2">
            <a:extLst>
              <a:ext uri="{FF2B5EF4-FFF2-40B4-BE49-F238E27FC236}">
                <a16:creationId xmlns:a16="http://schemas.microsoft.com/office/drawing/2014/main" id="{03D3E25B-6DD2-4BD1-AB80-CF2491312C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9F114B67-B158-48C0-A2B3-80AB13DAF7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7EB34A-DD36-49EF-951D-A6FD934A827C}" type="datetimeFigureOut">
              <a:rPr lang="nb-NO" smtClean="0"/>
              <a:t>05.08.2020</a:t>
            </a:fld>
            <a:endParaRPr lang="nb-NO"/>
          </a:p>
        </p:txBody>
      </p:sp>
      <p:sp>
        <p:nvSpPr>
          <p:cNvPr id="5" name="Footer Placeholder 4">
            <a:extLst>
              <a:ext uri="{FF2B5EF4-FFF2-40B4-BE49-F238E27FC236}">
                <a16:creationId xmlns:a16="http://schemas.microsoft.com/office/drawing/2014/main" id="{6EBB20CF-2061-4B9A-AF05-DCA33CFAED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a:extLst>
              <a:ext uri="{FF2B5EF4-FFF2-40B4-BE49-F238E27FC236}">
                <a16:creationId xmlns:a16="http://schemas.microsoft.com/office/drawing/2014/main" id="{0C8A8C05-8A8D-4F14-97F4-0481539EDB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3183AD-5CB5-49A9-B699-10F63F66B13E}" type="slidenum">
              <a:rPr lang="nb-NO" smtClean="0"/>
              <a:t>‹#›</a:t>
            </a:fld>
            <a:endParaRPr lang="nb-NO"/>
          </a:p>
        </p:txBody>
      </p:sp>
    </p:spTree>
    <p:extLst>
      <p:ext uri="{BB962C8B-B14F-4D97-AF65-F5344CB8AC3E}">
        <p14:creationId xmlns:p14="http://schemas.microsoft.com/office/powerpoint/2010/main" val="3875616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F7A13-F0D3-4DC7-AD81-4B5828927526}"/>
              </a:ext>
            </a:extLst>
          </p:cNvPr>
          <p:cNvSpPr>
            <a:spLocks noGrp="1"/>
          </p:cNvSpPr>
          <p:nvPr>
            <p:ph type="ctrTitle"/>
          </p:nvPr>
        </p:nvSpPr>
        <p:spPr>
          <a:xfrm>
            <a:off x="207146" y="168676"/>
            <a:ext cx="7918881" cy="6516209"/>
          </a:xfrm>
          <a:solidFill>
            <a:schemeClr val="accent6">
              <a:lumMod val="60000"/>
              <a:lumOff val="40000"/>
            </a:schemeClr>
          </a:solidFill>
        </p:spPr>
        <p:txBody>
          <a:bodyPr anchor="ctr">
            <a:normAutofit/>
          </a:bodyPr>
          <a:lstStyle/>
          <a:p>
            <a:pPr algn="l"/>
            <a:r>
              <a:rPr lang="en-GB" b="1" dirty="0">
                <a:solidFill>
                  <a:schemeClr val="bg1"/>
                </a:solidFill>
              </a:rPr>
              <a:t>Svennevikheia/ L</a:t>
            </a:r>
            <a:r>
              <a:rPr lang="en-GB" b="1" i="1" dirty="0">
                <a:solidFill>
                  <a:schemeClr val="bg1"/>
                </a:solidFill>
              </a:rPr>
              <a:t>us</a:t>
            </a:r>
            <a:r>
              <a:rPr lang="en-GB" b="1" dirty="0">
                <a:solidFill>
                  <a:schemeClr val="bg1"/>
                </a:solidFill>
              </a:rPr>
              <a:t>sevika   Velforening (SLV)</a:t>
            </a:r>
            <a:endParaRPr lang="nb-NO" b="1" dirty="0">
              <a:solidFill>
                <a:schemeClr val="bg1"/>
              </a:solidFill>
            </a:endParaRPr>
          </a:p>
        </p:txBody>
      </p:sp>
      <p:sp>
        <p:nvSpPr>
          <p:cNvPr id="3" name="Subtitle 2">
            <a:extLst>
              <a:ext uri="{FF2B5EF4-FFF2-40B4-BE49-F238E27FC236}">
                <a16:creationId xmlns:a16="http://schemas.microsoft.com/office/drawing/2014/main" id="{4751A060-9022-4868-BA80-DB250C7739BD}"/>
              </a:ext>
            </a:extLst>
          </p:cNvPr>
          <p:cNvSpPr>
            <a:spLocks noGrp="1"/>
          </p:cNvSpPr>
          <p:nvPr>
            <p:ph type="subTitle" idx="1"/>
          </p:nvPr>
        </p:nvSpPr>
        <p:spPr>
          <a:xfrm>
            <a:off x="8454570" y="168676"/>
            <a:ext cx="3530284" cy="6516209"/>
          </a:xfrm>
          <a:solidFill>
            <a:schemeClr val="accent4">
              <a:lumMod val="40000"/>
              <a:lumOff val="60000"/>
            </a:schemeClr>
          </a:solidFill>
        </p:spPr>
        <p:txBody>
          <a:bodyPr anchor="ctr">
            <a:normAutofit/>
          </a:bodyPr>
          <a:lstStyle/>
          <a:p>
            <a:pPr algn="l"/>
            <a:r>
              <a:rPr lang="nb-NO" sz="2800" b="1" dirty="0">
                <a:solidFill>
                  <a:schemeClr val="bg1"/>
                </a:solidFill>
              </a:rPr>
              <a:t>Årsmøte 25 juli 2020</a:t>
            </a:r>
          </a:p>
          <a:p>
            <a:pPr algn="l"/>
            <a:r>
              <a:rPr lang="nb-NO" sz="2800" b="1" dirty="0">
                <a:solidFill>
                  <a:schemeClr val="bg1"/>
                </a:solidFill>
              </a:rPr>
              <a:t>Betel, Svennevik</a:t>
            </a:r>
            <a:endParaRPr lang="nb-NO" sz="2800" dirty="0">
              <a:solidFill>
                <a:schemeClr val="bg1"/>
              </a:solidFill>
            </a:endParaRPr>
          </a:p>
        </p:txBody>
      </p:sp>
    </p:spTree>
    <p:extLst>
      <p:ext uri="{BB962C8B-B14F-4D97-AF65-F5344CB8AC3E}">
        <p14:creationId xmlns:p14="http://schemas.microsoft.com/office/powerpoint/2010/main" val="330406672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94BE-DA20-4E77-85E2-E1499585903A}"/>
              </a:ext>
            </a:extLst>
          </p:cNvPr>
          <p:cNvSpPr>
            <a:spLocks noGrp="1"/>
          </p:cNvSpPr>
          <p:nvPr>
            <p:ph type="title"/>
          </p:nvPr>
        </p:nvSpPr>
        <p:spPr>
          <a:xfrm>
            <a:off x="838200" y="365125"/>
            <a:ext cx="10515600" cy="442595"/>
          </a:xfrm>
        </p:spPr>
        <p:txBody>
          <a:bodyPr>
            <a:normAutofit fontScale="90000"/>
          </a:bodyPr>
          <a:lstStyle/>
          <a:p>
            <a:r>
              <a:rPr lang="nb-NO" sz="3200" dirty="0"/>
              <a:t>Viktige punkter i handlingsplanen</a:t>
            </a:r>
          </a:p>
        </p:txBody>
      </p:sp>
      <p:sp>
        <p:nvSpPr>
          <p:cNvPr id="3" name="Content Placeholder 2">
            <a:extLst>
              <a:ext uri="{FF2B5EF4-FFF2-40B4-BE49-F238E27FC236}">
                <a16:creationId xmlns:a16="http://schemas.microsoft.com/office/drawing/2014/main" id="{6F383925-2B0F-4518-BC39-82E20D80A5A0}"/>
              </a:ext>
            </a:extLst>
          </p:cNvPr>
          <p:cNvSpPr>
            <a:spLocks noGrp="1"/>
          </p:cNvSpPr>
          <p:nvPr>
            <p:ph sz="half" idx="1"/>
          </p:nvPr>
        </p:nvSpPr>
        <p:spPr>
          <a:xfrm>
            <a:off x="914400" y="2068496"/>
            <a:ext cx="5181600" cy="4323425"/>
          </a:xfrm>
        </p:spPr>
        <p:txBody>
          <a:bodyPr>
            <a:normAutofit lnSpcReduction="10000"/>
          </a:bodyPr>
          <a:lstStyle/>
          <a:p>
            <a:pPr marL="0" indent="0">
              <a:buNone/>
            </a:pPr>
            <a:r>
              <a:rPr lang="nb-NO" sz="2000" b="1" u="sng" dirty="0"/>
              <a:t>Reguleringsplan</a:t>
            </a:r>
          </a:p>
          <a:p>
            <a:pPr marL="0" indent="0">
              <a:buNone/>
            </a:pPr>
            <a:r>
              <a:rPr lang="nb-NO" sz="1600" dirty="0"/>
              <a:t>Vi har forståelse for at grunneier ønsker å utvikle området med tanke på å bygge flere hytter, men vi har hatt innvendinger til omfanget og intensiteten av utbyggingen.</a:t>
            </a:r>
          </a:p>
          <a:p>
            <a:pPr marL="0" indent="0">
              <a:buNone/>
            </a:pPr>
            <a:r>
              <a:rPr lang="nb-NO" sz="1600" dirty="0"/>
              <a:t>LG arbeider nå med den «endelige» reguleringsplanen for hele området (Svennevikheia + Lussevika). De har invitert SLV til forhånds kommentarer og deltagelse i møter med kommunen. Viktige punkter for SLV er:</a:t>
            </a:r>
          </a:p>
          <a:p>
            <a:r>
              <a:rPr lang="nb-NO" sz="1600" dirty="0"/>
              <a:t>Fortetning uten for store konsekvenser for naboer</a:t>
            </a:r>
          </a:p>
          <a:p>
            <a:r>
              <a:rPr lang="nb-NO" sz="1600" dirty="0"/>
              <a:t>Opparbeiding av og tilgang til nye friområder, fellesområder og turstier</a:t>
            </a:r>
          </a:p>
          <a:p>
            <a:r>
              <a:rPr lang="nb-NO" sz="1600" dirty="0"/>
              <a:t>Rekkefølgebestemmelser for tilrettelegging og bygging</a:t>
            </a:r>
          </a:p>
          <a:p>
            <a:r>
              <a:rPr lang="nb-NO" sz="1600" dirty="0"/>
              <a:t>Respekt for 100 meter sonen langs sjøen</a:t>
            </a:r>
          </a:p>
          <a:p>
            <a:r>
              <a:rPr lang="nb-NO" sz="1600" dirty="0"/>
              <a:t>Begrensing av sprenging og tungt anleggs-materiell</a:t>
            </a:r>
          </a:p>
          <a:p>
            <a:r>
              <a:rPr lang="nb-NO" sz="1600" dirty="0"/>
              <a:t>Reparasjon og vedlikehold av vegslitasje</a:t>
            </a:r>
          </a:p>
        </p:txBody>
      </p:sp>
      <p:sp>
        <p:nvSpPr>
          <p:cNvPr id="4" name="Content Placeholder 3">
            <a:extLst>
              <a:ext uri="{FF2B5EF4-FFF2-40B4-BE49-F238E27FC236}">
                <a16:creationId xmlns:a16="http://schemas.microsoft.com/office/drawing/2014/main" id="{831636DE-03E8-45E0-A49B-504934760928}"/>
              </a:ext>
            </a:extLst>
          </p:cNvPr>
          <p:cNvSpPr>
            <a:spLocks noGrp="1"/>
          </p:cNvSpPr>
          <p:nvPr>
            <p:ph sz="half" idx="2"/>
          </p:nvPr>
        </p:nvSpPr>
        <p:spPr>
          <a:xfrm>
            <a:off x="6283983" y="2059619"/>
            <a:ext cx="5558827" cy="3817546"/>
          </a:xfrm>
        </p:spPr>
        <p:txBody>
          <a:bodyPr>
            <a:normAutofit lnSpcReduction="10000"/>
          </a:bodyPr>
          <a:lstStyle/>
          <a:p>
            <a:pPr marL="0" indent="0">
              <a:buNone/>
            </a:pPr>
            <a:r>
              <a:rPr lang="nb-NO" sz="2000" b="1" u="sng" dirty="0"/>
              <a:t>Forbedringsforslag</a:t>
            </a:r>
          </a:p>
          <a:p>
            <a:pPr marL="0" indent="0">
              <a:buNone/>
            </a:pPr>
            <a:r>
              <a:rPr lang="nb-NO" sz="1600" dirty="0"/>
              <a:t>SLV ønsker å fortsette med oppgradering av fellesområdene:</a:t>
            </a:r>
          </a:p>
          <a:p>
            <a:r>
              <a:rPr lang="nb-NO" sz="1600" dirty="0"/>
              <a:t>Flere og bedre turstier og lekeplasser</a:t>
            </a:r>
          </a:p>
          <a:p>
            <a:r>
              <a:rPr lang="nb-NO" sz="1600" dirty="0"/>
              <a:t>Lettere tilgang til Finnøysund og Gullvika</a:t>
            </a:r>
          </a:p>
          <a:p>
            <a:r>
              <a:rPr lang="nb-NO" sz="1600" dirty="0"/>
              <a:t>Etablere badeplasser, stupebrett og gapahuk</a:t>
            </a:r>
          </a:p>
          <a:p>
            <a:pPr marL="0" indent="0">
              <a:buNone/>
            </a:pPr>
            <a:r>
              <a:rPr lang="nb-NO" sz="1600" dirty="0"/>
              <a:t>Det er fire områder hvor vi ønsker å få de ansvarlige eierne til å forbedre ryddighet og utseende i forhold til dagens status.</a:t>
            </a:r>
          </a:p>
          <a:p>
            <a:pPr lvl="0"/>
            <a:r>
              <a:rPr lang="nb-NO" sz="1600" dirty="0"/>
              <a:t>Området rundt båtgarasjene i øvre del av feltet (</a:t>
            </a:r>
            <a:r>
              <a:rPr lang="nb-NO" sz="1600" dirty="0" err="1"/>
              <a:t>Jaftefeda</a:t>
            </a:r>
            <a:r>
              <a:rPr lang="nb-NO" sz="1600" dirty="0"/>
              <a:t>)</a:t>
            </a:r>
          </a:p>
          <a:p>
            <a:pPr lvl="0"/>
            <a:r>
              <a:rPr lang="nb-NO" sz="1600" dirty="0"/>
              <a:t>Området rundt båthallen/ båtoppstillings plassen</a:t>
            </a:r>
          </a:p>
          <a:p>
            <a:pPr lvl="0"/>
            <a:r>
              <a:rPr lang="nb-NO" sz="1600" dirty="0"/>
              <a:t>«Krateret» ved inngangen til feltet</a:t>
            </a:r>
          </a:p>
          <a:p>
            <a:pPr lvl="0"/>
            <a:r>
              <a:rPr lang="nb-NO" sz="1600" dirty="0"/>
              <a:t>Plassen bak båthusene i havna (asfaltering og oppmerking)</a:t>
            </a:r>
          </a:p>
          <a:p>
            <a:pPr marL="0" indent="0">
              <a:buNone/>
            </a:pPr>
            <a:endParaRPr lang="nb-NO" sz="1600" dirty="0"/>
          </a:p>
        </p:txBody>
      </p:sp>
      <p:sp>
        <p:nvSpPr>
          <p:cNvPr id="5" name="Content Placeholder 2">
            <a:extLst>
              <a:ext uri="{FF2B5EF4-FFF2-40B4-BE49-F238E27FC236}">
                <a16:creationId xmlns:a16="http://schemas.microsoft.com/office/drawing/2014/main" id="{C0DC03E0-F870-4F97-B11B-CA6EE15801D0}"/>
              </a:ext>
            </a:extLst>
          </p:cNvPr>
          <p:cNvSpPr txBox="1">
            <a:spLocks/>
          </p:cNvSpPr>
          <p:nvPr/>
        </p:nvSpPr>
        <p:spPr>
          <a:xfrm>
            <a:off x="838200" y="956300"/>
            <a:ext cx="10445318" cy="1112197"/>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b-NO" sz="2000" b="1" u="sng" dirty="0"/>
              <a:t>Samarbeid med grunneier</a:t>
            </a:r>
          </a:p>
          <a:p>
            <a:pPr marL="0" indent="0">
              <a:buNone/>
            </a:pPr>
            <a:r>
              <a:rPr lang="nb-NO" sz="1600" dirty="0"/>
              <a:t>Styret i velforeningen gjennomfører nå jevnlige møter med grunneier/utbygger representert ved eierne og ledelsen av Lindesnes Gårdsutvikling. Formålet er å få til et så smidig samarbeid som mulig og å bidra til praktiske løsninger som sikrer interessene til både hytteeierne og utbyggerne. </a:t>
            </a:r>
          </a:p>
          <a:p>
            <a:pPr marL="0" indent="0">
              <a:buFont typeface="Arial" panose="020B0604020202020204" pitchFamily="34" charset="0"/>
              <a:buNone/>
            </a:pPr>
            <a:endParaRPr lang="nb-NO" sz="1600" dirty="0"/>
          </a:p>
        </p:txBody>
      </p:sp>
    </p:spTree>
    <p:extLst>
      <p:ext uri="{BB962C8B-B14F-4D97-AF65-F5344CB8AC3E}">
        <p14:creationId xmlns:p14="http://schemas.microsoft.com/office/powerpoint/2010/main" val="838538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94BE-DA20-4E77-85E2-E1499585903A}"/>
              </a:ext>
            </a:extLst>
          </p:cNvPr>
          <p:cNvSpPr>
            <a:spLocks noGrp="1"/>
          </p:cNvSpPr>
          <p:nvPr>
            <p:ph type="title"/>
          </p:nvPr>
        </p:nvSpPr>
        <p:spPr>
          <a:xfrm>
            <a:off x="838200" y="365125"/>
            <a:ext cx="10515600" cy="442595"/>
          </a:xfrm>
        </p:spPr>
        <p:txBody>
          <a:bodyPr>
            <a:normAutofit fontScale="90000"/>
          </a:bodyPr>
          <a:lstStyle/>
          <a:p>
            <a:r>
              <a:rPr lang="nb-NO" sz="3200" dirty="0"/>
              <a:t>Viktige punkter i handlingsplanen</a:t>
            </a:r>
          </a:p>
        </p:txBody>
      </p:sp>
      <p:sp>
        <p:nvSpPr>
          <p:cNvPr id="4" name="Content Placeholder 3">
            <a:extLst>
              <a:ext uri="{FF2B5EF4-FFF2-40B4-BE49-F238E27FC236}">
                <a16:creationId xmlns:a16="http://schemas.microsoft.com/office/drawing/2014/main" id="{831636DE-03E8-45E0-A49B-504934760928}"/>
              </a:ext>
            </a:extLst>
          </p:cNvPr>
          <p:cNvSpPr>
            <a:spLocks noGrp="1"/>
          </p:cNvSpPr>
          <p:nvPr>
            <p:ph sz="half" idx="2"/>
          </p:nvPr>
        </p:nvSpPr>
        <p:spPr>
          <a:xfrm>
            <a:off x="914400" y="947321"/>
            <a:ext cx="10439400" cy="5105400"/>
          </a:xfrm>
        </p:spPr>
        <p:txBody>
          <a:bodyPr>
            <a:normAutofit fontScale="25000" lnSpcReduction="20000"/>
          </a:bodyPr>
          <a:lstStyle/>
          <a:p>
            <a:pPr marL="0" indent="0">
              <a:buNone/>
            </a:pPr>
            <a:r>
              <a:rPr lang="nb-NO" sz="8000" b="1" u="sng" dirty="0"/>
              <a:t>Lussevika båthavn</a:t>
            </a:r>
          </a:p>
          <a:p>
            <a:pPr marL="0" indent="0">
              <a:buNone/>
            </a:pPr>
            <a:r>
              <a:rPr lang="nb-NO" sz="7200" dirty="0"/>
              <a:t>Siden medlemmene i velforeningen nå har sine båtplasser spredt på 3 båthavner, bør båthavnen i Lussevika skilles ut fra SLV fra og med år 2022 som en egen organisasjon med eget styre, vedtekter og årskontingent. </a:t>
            </a:r>
          </a:p>
          <a:p>
            <a:pPr marL="0" indent="0">
              <a:buNone/>
            </a:pPr>
            <a:endParaRPr lang="nb-NO" sz="3200" dirty="0"/>
          </a:p>
          <a:p>
            <a:pPr marL="0" indent="0">
              <a:buNone/>
            </a:pPr>
            <a:r>
              <a:rPr lang="nb-NO" sz="7200" dirty="0"/>
              <a:t>Forutsetningen for en felles organisering av havna (Landbrygger, flytebrygger og båthus) er at alle uavklarte forhold kommer på plass, dvs. at alle med rett til båtplass har fått sin plass påvist og tinglyst og at feilmonterte uteliggere rettes opp. Videre må det finnes praktiske ordninger for ulik kostnadsfordeling for vedlikehold og forsikring av henholdsvis flytebrygger og landfaste brygger. </a:t>
            </a:r>
          </a:p>
          <a:p>
            <a:pPr lvl="0"/>
            <a:r>
              <a:rPr lang="nb-NO" sz="7200" dirty="0"/>
              <a:t>Havna, båthus, båtplasser og tilhørende parkering er reservert for velforeningens medlemmer. Parkering i havneområdet skal i utgangspunktet ikke væretillatt utover oppmerkede plasser.  </a:t>
            </a:r>
          </a:p>
          <a:p>
            <a:pPr lvl="0"/>
            <a:r>
              <a:rPr lang="nb-NO" sz="7200" dirty="0"/>
              <a:t>Antall båtplasser skal være tilpasset til behovet til hytteeierne i Lussevika og Svennevikheia</a:t>
            </a:r>
          </a:p>
          <a:p>
            <a:pPr lvl="0"/>
            <a:r>
              <a:rPr lang="nb-NO" sz="7200" dirty="0"/>
              <a:t>Utformingen av selve havna må være slik at all ferdsel kan skje på en sikker måte, også for mer uerfarne båtførere.</a:t>
            </a:r>
          </a:p>
          <a:p>
            <a:pPr lvl="0"/>
            <a:r>
              <a:rPr lang="nb-NO" sz="7200" dirty="0"/>
              <a:t>Ansvarsforhold i forhold til videre drift og vedlikehold avklares mellom grunneier (LG) og eiere av båthus/ båtplasser.</a:t>
            </a:r>
          </a:p>
          <a:p>
            <a:pPr marL="0" indent="0">
              <a:buNone/>
            </a:pPr>
            <a:r>
              <a:rPr lang="nb-NO" sz="7200" dirty="0"/>
              <a:t>Velforeningens styre ønsker at Lussevika båthavn skal bli en selvstendig organisasjonsenhet med egne vedtekter, kontingenter, budsjett og regnskap og med pliktig medlemskap for alle som har båtplass og/eller båtnaust i Lussevika havn. Intensjonen er å ha alle formaliteter rundt dette på plass i juli 2021.</a:t>
            </a:r>
          </a:p>
          <a:p>
            <a:pPr marL="0" indent="0">
              <a:buNone/>
            </a:pPr>
            <a:endParaRPr lang="nb-NO" sz="1600" dirty="0"/>
          </a:p>
        </p:txBody>
      </p:sp>
    </p:spTree>
    <p:extLst>
      <p:ext uri="{BB962C8B-B14F-4D97-AF65-F5344CB8AC3E}">
        <p14:creationId xmlns:p14="http://schemas.microsoft.com/office/powerpoint/2010/main" val="3511981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2F3BD-8655-451C-98A4-CC0697C4B34C}"/>
              </a:ext>
            </a:extLst>
          </p:cNvPr>
          <p:cNvSpPr>
            <a:spLocks noGrp="1"/>
          </p:cNvSpPr>
          <p:nvPr>
            <p:ph type="title"/>
          </p:nvPr>
        </p:nvSpPr>
        <p:spPr>
          <a:xfrm>
            <a:off x="838200" y="365126"/>
            <a:ext cx="10515600" cy="574442"/>
          </a:xfrm>
        </p:spPr>
        <p:txBody>
          <a:bodyPr>
            <a:normAutofit/>
          </a:bodyPr>
          <a:lstStyle/>
          <a:p>
            <a:r>
              <a:rPr lang="nb-NO" sz="3200" dirty="0">
                <a:solidFill>
                  <a:srgbClr val="FF0000"/>
                </a:solidFill>
              </a:rPr>
              <a:t>Agenda </a:t>
            </a:r>
          </a:p>
        </p:txBody>
      </p:sp>
      <p:sp>
        <p:nvSpPr>
          <p:cNvPr id="3" name="Content Placeholder 2">
            <a:extLst>
              <a:ext uri="{FF2B5EF4-FFF2-40B4-BE49-F238E27FC236}">
                <a16:creationId xmlns:a16="http://schemas.microsoft.com/office/drawing/2014/main" id="{A919F111-DCA5-4903-AFB0-D0430B9BB050}"/>
              </a:ext>
            </a:extLst>
          </p:cNvPr>
          <p:cNvSpPr>
            <a:spLocks noGrp="1"/>
          </p:cNvSpPr>
          <p:nvPr>
            <p:ph idx="1"/>
          </p:nvPr>
        </p:nvSpPr>
        <p:spPr>
          <a:xfrm>
            <a:off x="838200" y="1213657"/>
            <a:ext cx="10515600" cy="4821383"/>
          </a:xfrm>
        </p:spPr>
        <p:txBody>
          <a:bodyPr>
            <a:normAutofit/>
          </a:bodyPr>
          <a:lstStyle/>
          <a:p>
            <a:pPr marL="457200" lvl="0" indent="-457200">
              <a:buFont typeface="+mj-lt"/>
              <a:buAutoNum type="arabicPeriod"/>
            </a:pPr>
            <a:r>
              <a:rPr lang="nb-NO" sz="2200" dirty="0"/>
              <a:t>Velge møteleder</a:t>
            </a:r>
          </a:p>
          <a:p>
            <a:pPr marL="457200" lvl="0" indent="-457200">
              <a:buFont typeface="+mj-lt"/>
              <a:buAutoNum type="arabicPeriod"/>
            </a:pPr>
            <a:r>
              <a:rPr lang="nb-NO" sz="2200" dirty="0"/>
              <a:t>Godkjenne innkalling og dagsorden</a:t>
            </a:r>
          </a:p>
          <a:p>
            <a:pPr marL="457200" lvl="0" indent="-457200">
              <a:buFont typeface="+mj-lt"/>
              <a:buAutoNum type="arabicPeriod"/>
            </a:pPr>
            <a:r>
              <a:rPr lang="nb-NO" sz="2200" dirty="0"/>
              <a:t>Velge referent og 2 medlemmer til å underskrive protokollen</a:t>
            </a:r>
          </a:p>
          <a:p>
            <a:pPr marL="457200" lvl="0" indent="-457200">
              <a:buFont typeface="+mj-lt"/>
              <a:buAutoNum type="arabicPeriod"/>
            </a:pPr>
            <a:r>
              <a:rPr lang="nb-NO" sz="2200" dirty="0"/>
              <a:t>Styrets årsberetning inkludert havnestyrets rapport</a:t>
            </a:r>
          </a:p>
          <a:p>
            <a:pPr marL="457200" lvl="0" indent="-457200">
              <a:buFont typeface="+mj-lt"/>
              <a:buAutoNum type="arabicPeriod"/>
            </a:pPr>
            <a:r>
              <a:rPr lang="nb-NO" sz="2200" dirty="0"/>
              <a:t>Årsregnskap 2019</a:t>
            </a:r>
          </a:p>
          <a:p>
            <a:pPr marL="457200" lvl="0" indent="-457200">
              <a:buFont typeface="+mj-lt"/>
              <a:buAutoNum type="arabicPeriod"/>
            </a:pPr>
            <a:r>
              <a:rPr lang="nb-NO" sz="2200" dirty="0"/>
              <a:t>Handlingsplan for perioden 2020 – 2023</a:t>
            </a:r>
          </a:p>
          <a:p>
            <a:pPr marL="457200" indent="-457200">
              <a:buFont typeface="+mj-lt"/>
              <a:buAutoNum type="arabicPeriod"/>
            </a:pPr>
            <a:r>
              <a:rPr lang="nb-NO" sz="2000" dirty="0">
                <a:solidFill>
                  <a:srgbClr val="FF0000"/>
                </a:solidFill>
              </a:rPr>
              <a:t>Status/forslag til endring av organisering og vedtekter</a:t>
            </a:r>
          </a:p>
          <a:p>
            <a:pPr marL="457200" lvl="0" indent="-457200">
              <a:buFont typeface="+mj-lt"/>
              <a:buAutoNum type="arabicPeriod"/>
            </a:pPr>
            <a:r>
              <a:rPr lang="nb-NO" sz="2200" dirty="0"/>
              <a:t>Behandle budsjett for 2021 </a:t>
            </a:r>
          </a:p>
          <a:p>
            <a:pPr marL="457200" lvl="0" indent="-457200">
              <a:buFont typeface="+mj-lt"/>
              <a:buAutoNum type="arabicPeriod"/>
            </a:pPr>
            <a:r>
              <a:rPr lang="nb-NO" sz="2200" dirty="0"/>
              <a:t>Velge nytt hovedstyre, havnestyre, revisor og sosialkomite</a:t>
            </a:r>
          </a:p>
          <a:p>
            <a:pPr marL="457200" lvl="0" indent="-457200">
              <a:buFont typeface="+mj-lt"/>
              <a:buAutoNum type="arabicPeriod"/>
            </a:pPr>
            <a:r>
              <a:rPr lang="nb-NO" sz="2200" dirty="0"/>
              <a:t>  Eventuelt </a:t>
            </a:r>
            <a:endParaRPr lang="nb-NO" sz="2000" dirty="0"/>
          </a:p>
        </p:txBody>
      </p:sp>
    </p:spTree>
    <p:extLst>
      <p:ext uri="{BB962C8B-B14F-4D97-AF65-F5344CB8AC3E}">
        <p14:creationId xmlns:p14="http://schemas.microsoft.com/office/powerpoint/2010/main" val="1511463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C8F18-A7AB-4EEF-AC97-037634C9FC27}"/>
              </a:ext>
            </a:extLst>
          </p:cNvPr>
          <p:cNvSpPr>
            <a:spLocks noGrp="1"/>
          </p:cNvSpPr>
          <p:nvPr>
            <p:ph type="title"/>
          </p:nvPr>
        </p:nvSpPr>
        <p:spPr>
          <a:xfrm>
            <a:off x="838200" y="365125"/>
            <a:ext cx="10515600" cy="579755"/>
          </a:xfrm>
        </p:spPr>
        <p:txBody>
          <a:bodyPr>
            <a:normAutofit/>
          </a:bodyPr>
          <a:lstStyle/>
          <a:p>
            <a:r>
              <a:rPr lang="nb-NO" sz="2800" dirty="0">
                <a:solidFill>
                  <a:srgbClr val="FF0000"/>
                </a:solidFill>
              </a:rPr>
              <a:t>Agenda punkt 7 –</a:t>
            </a:r>
            <a:r>
              <a:rPr lang="nb-NO" sz="2800" dirty="0"/>
              <a:t> Status/forslag til endring av organisering og vedtekter</a:t>
            </a:r>
          </a:p>
        </p:txBody>
      </p:sp>
      <p:sp>
        <p:nvSpPr>
          <p:cNvPr id="3" name="Content Placeholder 2">
            <a:extLst>
              <a:ext uri="{FF2B5EF4-FFF2-40B4-BE49-F238E27FC236}">
                <a16:creationId xmlns:a16="http://schemas.microsoft.com/office/drawing/2014/main" id="{074D8E38-46FB-4015-91ED-8896DB7C84EF}"/>
              </a:ext>
            </a:extLst>
          </p:cNvPr>
          <p:cNvSpPr>
            <a:spLocks noGrp="1"/>
          </p:cNvSpPr>
          <p:nvPr>
            <p:ph sz="half" idx="1"/>
          </p:nvPr>
        </p:nvSpPr>
        <p:spPr>
          <a:xfrm>
            <a:off x="838200" y="1078864"/>
            <a:ext cx="5181600" cy="5414010"/>
          </a:xfrm>
        </p:spPr>
        <p:txBody>
          <a:bodyPr>
            <a:noAutofit/>
          </a:bodyPr>
          <a:lstStyle/>
          <a:p>
            <a:pPr marL="0" indent="0">
              <a:buNone/>
            </a:pPr>
            <a:r>
              <a:rPr lang="nb-NO" sz="1600" dirty="0"/>
              <a:t>På årsmøtet 20.07.2019 gjorde årsmøtet følgende vedtak under sak 8 Forslag framsatt av enkeltmedlemmer, punkt C «Harmonisering av kontingentsatser for alle medlemmer»: </a:t>
            </a:r>
          </a:p>
          <a:p>
            <a:pPr marL="0" indent="0">
              <a:buNone/>
            </a:pPr>
            <a:r>
              <a:rPr lang="nb-NO" sz="1600" b="1" dirty="0"/>
              <a:t>«Styret tar kontakt med gruppene som i dag har  redusert kontingent og kommer tilbake med forslag til neste årsmøte».</a:t>
            </a:r>
          </a:p>
          <a:p>
            <a:pPr marL="0" indent="0">
              <a:buNone/>
            </a:pPr>
            <a:r>
              <a:rPr lang="nb-NO" sz="1600" b="1" u="sng" dirty="0"/>
              <a:t>Bakgrunn</a:t>
            </a:r>
          </a:p>
          <a:p>
            <a:r>
              <a:rPr lang="nb-NO" sz="1600" dirty="0"/>
              <a:t>Egen velforening i </a:t>
            </a:r>
            <a:r>
              <a:rPr lang="nb-NO" sz="1600" dirty="0" err="1"/>
              <a:t>Klauvbakka</a:t>
            </a:r>
            <a:r>
              <a:rPr lang="nb-NO" sz="1600" dirty="0"/>
              <a:t> fra 70-tallet</a:t>
            </a:r>
          </a:p>
          <a:p>
            <a:r>
              <a:rPr lang="nb-NO" sz="1600" dirty="0"/>
              <a:t>Larsen-feltet «pålagt» å være medlem i SLV</a:t>
            </a:r>
          </a:p>
          <a:p>
            <a:r>
              <a:rPr lang="nb-NO" sz="1600" dirty="0" err="1"/>
              <a:t>Klauvbakka</a:t>
            </a:r>
            <a:r>
              <a:rPr lang="nb-NO" sz="1600" dirty="0"/>
              <a:t>, Larsen-feltet og SLV har:</a:t>
            </a:r>
          </a:p>
          <a:p>
            <a:pPr lvl="1"/>
            <a:r>
              <a:rPr lang="nb-NO" sz="1600" dirty="0"/>
              <a:t>felles veg, turstier, lekeplasser og fritidsanlegg</a:t>
            </a:r>
          </a:p>
          <a:p>
            <a:pPr lvl="1"/>
            <a:r>
              <a:rPr lang="nb-NO" sz="1600" dirty="0"/>
              <a:t>ulike løsninger (og utgifter) til vann, kloakk og båtplasser</a:t>
            </a:r>
          </a:p>
          <a:p>
            <a:pPr lvl="1"/>
            <a:r>
              <a:rPr lang="nb-NO" sz="1600" dirty="0"/>
              <a:t>tre ulike kontingentnivå</a:t>
            </a:r>
          </a:p>
          <a:p>
            <a:r>
              <a:rPr lang="nb-NO" sz="1600" dirty="0"/>
              <a:t>SLV sin private vann og kloakk løsning var en betydelig kostnad før kommunal tilknytting kom på plass</a:t>
            </a:r>
          </a:p>
          <a:p>
            <a:r>
              <a:rPr lang="nb-NO" sz="1600" dirty="0"/>
              <a:t>Det har vært mange uklarheter rundt havna i Lussevika</a:t>
            </a:r>
          </a:p>
        </p:txBody>
      </p:sp>
      <p:sp>
        <p:nvSpPr>
          <p:cNvPr id="4" name="Content Placeholder 3">
            <a:extLst>
              <a:ext uri="{FF2B5EF4-FFF2-40B4-BE49-F238E27FC236}">
                <a16:creationId xmlns:a16="http://schemas.microsoft.com/office/drawing/2014/main" id="{A659CDF3-C28B-44D3-84EF-A6FBBB161402}"/>
              </a:ext>
            </a:extLst>
          </p:cNvPr>
          <p:cNvSpPr>
            <a:spLocks noGrp="1"/>
          </p:cNvSpPr>
          <p:nvPr>
            <p:ph sz="half" idx="2"/>
          </p:nvPr>
        </p:nvSpPr>
        <p:spPr>
          <a:xfrm>
            <a:off x="6172200" y="1078863"/>
            <a:ext cx="5181600" cy="5414011"/>
          </a:xfrm>
        </p:spPr>
        <p:txBody>
          <a:bodyPr>
            <a:normAutofit fontScale="55000" lnSpcReduction="20000"/>
          </a:bodyPr>
          <a:lstStyle/>
          <a:p>
            <a:pPr marL="0" indent="0">
              <a:buNone/>
            </a:pPr>
            <a:r>
              <a:rPr lang="nb-NO" sz="3300" b="1" u="sng" dirty="0"/>
              <a:t>Styrets vurderinger</a:t>
            </a:r>
          </a:p>
          <a:p>
            <a:pPr marL="0" indent="0">
              <a:buNone/>
            </a:pPr>
            <a:r>
              <a:rPr lang="nb-NO" b="1" dirty="0"/>
              <a:t>Medlemskap i velforeningen</a:t>
            </a:r>
            <a:endParaRPr lang="nb-NO" dirty="0"/>
          </a:p>
          <a:p>
            <a:r>
              <a:rPr lang="nb-NO" dirty="0"/>
              <a:t>Alle hytteeiere innenfor dagens velforening, inkludert «</a:t>
            </a:r>
            <a:r>
              <a:rPr lang="nb-NO" dirty="0" err="1"/>
              <a:t>Larsenfeltet</a:t>
            </a:r>
            <a:r>
              <a:rPr lang="nb-NO" dirty="0"/>
              <a:t>», skal være fullverdige medlemmer av SLV og alle betaler samme kontingent for å dekke foreningens fellesutgifter.</a:t>
            </a:r>
          </a:p>
          <a:p>
            <a:r>
              <a:rPr lang="nb-NO" dirty="0"/>
              <a:t>De hyttene som er knyttet opp imot vann- og kloakkanlegget i hyttefeltet betaler i tillegg en årlig kontingent for dette som fastsettes av årsmøtet.</a:t>
            </a:r>
          </a:p>
          <a:p>
            <a:r>
              <a:rPr lang="nb-NO" dirty="0"/>
              <a:t>For den enkelte medlem i </a:t>
            </a:r>
            <a:r>
              <a:rPr lang="nb-NO" dirty="0" err="1"/>
              <a:t>Klauvbakka</a:t>
            </a:r>
            <a:r>
              <a:rPr lang="nb-NO" dirty="0"/>
              <a:t> velforening er det to prinsipielle løsninger.</a:t>
            </a:r>
          </a:p>
          <a:p>
            <a:pPr lvl="1"/>
            <a:r>
              <a:rPr lang="nb-NO" sz="2500" dirty="0"/>
              <a:t>Kun være medlem i </a:t>
            </a:r>
            <a:r>
              <a:rPr lang="nb-NO" sz="2500" dirty="0" err="1"/>
              <a:t>Klauvbakka</a:t>
            </a:r>
            <a:r>
              <a:rPr lang="nb-NO" sz="2500" dirty="0"/>
              <a:t> velforening og betale 800 kroner for bruk av vegen </a:t>
            </a:r>
            <a:r>
              <a:rPr lang="nb-NO" sz="2500"/>
              <a:t>inklusiv snøbrøyting</a:t>
            </a:r>
            <a:endParaRPr lang="nb-NO" sz="2500" dirty="0"/>
          </a:p>
          <a:p>
            <a:pPr lvl="1"/>
            <a:r>
              <a:rPr lang="nb-NO" sz="2500" dirty="0"/>
              <a:t>Innmelding i SLV på samme vilkår som «</a:t>
            </a:r>
            <a:r>
              <a:rPr lang="nb-NO" sz="2500" dirty="0" err="1"/>
              <a:t>Larsenfeltet</a:t>
            </a:r>
            <a:r>
              <a:rPr lang="nb-NO" sz="2500" dirty="0"/>
              <a:t>»</a:t>
            </a:r>
          </a:p>
          <a:p>
            <a:r>
              <a:rPr lang="nb-NO" dirty="0"/>
              <a:t>Vi ønsker at det enkelte medlem i </a:t>
            </a:r>
            <a:r>
              <a:rPr lang="nb-NO" dirty="0" err="1"/>
              <a:t>Klauvbakka</a:t>
            </a:r>
            <a:r>
              <a:rPr lang="nb-NO" dirty="0"/>
              <a:t> velforening velger sin foretrukne løsning i løpet av tredje kvartal 2021 slik at medlemslistene er korrekte når den nye organiseringen trer i kraft.</a:t>
            </a:r>
          </a:p>
          <a:p>
            <a:pPr marL="0" indent="0">
              <a:buNone/>
            </a:pPr>
            <a:r>
              <a:rPr lang="nb-NO" b="1" dirty="0"/>
              <a:t>Drift av havn og båtplasser</a:t>
            </a:r>
            <a:endParaRPr lang="nb-NO" dirty="0"/>
          </a:p>
          <a:p>
            <a:r>
              <a:rPr lang="nb-NO" dirty="0"/>
              <a:t>Alle utgifter som er relatert til drift og vedlikehold av båthavnene ivaretas av de respektive havneforeningene. For havna i Lussevika er intensjonen at endelig vedtak om å opprette «Lussevika båthavn» tas på årsmøtet i 2021 og iverksettes deretter.</a:t>
            </a:r>
          </a:p>
          <a:p>
            <a:pPr marL="0" indent="0">
              <a:buNone/>
            </a:pPr>
            <a:endParaRPr lang="nb-NO" sz="1400" dirty="0"/>
          </a:p>
        </p:txBody>
      </p:sp>
    </p:spTree>
    <p:extLst>
      <p:ext uri="{BB962C8B-B14F-4D97-AF65-F5344CB8AC3E}">
        <p14:creationId xmlns:p14="http://schemas.microsoft.com/office/powerpoint/2010/main" val="2053128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5BA40-481C-4216-8D09-DD5B5FE5556E}"/>
              </a:ext>
            </a:extLst>
          </p:cNvPr>
          <p:cNvSpPr>
            <a:spLocks noGrp="1"/>
          </p:cNvSpPr>
          <p:nvPr>
            <p:ph type="title"/>
          </p:nvPr>
        </p:nvSpPr>
        <p:spPr>
          <a:xfrm>
            <a:off x="838200" y="365125"/>
            <a:ext cx="10515600" cy="777875"/>
          </a:xfrm>
        </p:spPr>
        <p:txBody>
          <a:bodyPr>
            <a:normAutofit/>
          </a:bodyPr>
          <a:lstStyle/>
          <a:p>
            <a:r>
              <a:rPr lang="nb-NO" sz="2800" dirty="0">
                <a:solidFill>
                  <a:srgbClr val="FF0000"/>
                </a:solidFill>
              </a:rPr>
              <a:t>Agenda punkt 7 –</a:t>
            </a:r>
            <a:r>
              <a:rPr lang="nb-NO" sz="2800" dirty="0"/>
              <a:t> Status/forslag til endring av organisering og vedtekter</a:t>
            </a:r>
          </a:p>
        </p:txBody>
      </p:sp>
      <p:sp>
        <p:nvSpPr>
          <p:cNvPr id="3" name="Content Placeholder 2">
            <a:extLst>
              <a:ext uri="{FF2B5EF4-FFF2-40B4-BE49-F238E27FC236}">
                <a16:creationId xmlns:a16="http://schemas.microsoft.com/office/drawing/2014/main" id="{FCB6D98A-75BC-4EE0-9111-37E7FFB8D219}"/>
              </a:ext>
            </a:extLst>
          </p:cNvPr>
          <p:cNvSpPr>
            <a:spLocks noGrp="1"/>
          </p:cNvSpPr>
          <p:nvPr>
            <p:ph idx="1"/>
          </p:nvPr>
        </p:nvSpPr>
        <p:spPr>
          <a:xfrm>
            <a:off x="838200" y="1143000"/>
            <a:ext cx="10515600" cy="5189220"/>
          </a:xfrm>
        </p:spPr>
        <p:txBody>
          <a:bodyPr>
            <a:normAutofit/>
          </a:bodyPr>
          <a:lstStyle/>
          <a:p>
            <a:pPr marL="0" indent="0">
              <a:buNone/>
            </a:pPr>
            <a:r>
              <a:rPr lang="nb-NO" sz="2100" b="1" u="sng" dirty="0"/>
              <a:t>Styrets anbefaling</a:t>
            </a:r>
            <a:endParaRPr lang="nb-NO" sz="2100" u="sng" dirty="0"/>
          </a:p>
          <a:p>
            <a:pPr lvl="0"/>
            <a:r>
              <a:rPr lang="nb-NO" sz="1600" dirty="0"/>
              <a:t>Alle som er medlemmer av SLV betaler en og samme kontingent. Størrelsen på denne fastsettes av årsmøtet i 2021. </a:t>
            </a:r>
          </a:p>
          <a:p>
            <a:pPr lvl="0"/>
            <a:r>
              <a:rPr lang="nb-NO" sz="1600" dirty="0"/>
              <a:t>Det innføres en årlig vann- og kloakkavgift for de som er tilknyttet vann- og kloakkanlegget i hyttefeltet </a:t>
            </a:r>
          </a:p>
          <a:p>
            <a:pPr lvl="0"/>
            <a:r>
              <a:rPr lang="nb-NO" sz="1600" dirty="0"/>
              <a:t>Eksisterende investeringskonto vil bli delt i to investeringskontoer, en som er knyttet opp mot velforeningens fellesanlegg for hele feltet og en som er knyttet opp imot vedlikehold av vann og kloakk. </a:t>
            </a:r>
          </a:p>
          <a:p>
            <a:pPr lvl="0"/>
            <a:r>
              <a:rPr lang="nb-NO" sz="1600" dirty="0"/>
              <a:t>Avklaring om tilknytningsform for hytteeierne i </a:t>
            </a:r>
            <a:r>
              <a:rPr lang="nb-NO" sz="1600" dirty="0" err="1"/>
              <a:t>Klauvbakka</a:t>
            </a:r>
            <a:r>
              <a:rPr lang="nb-NO" sz="1600" dirty="0"/>
              <a:t> bør være på plass neste år.</a:t>
            </a:r>
          </a:p>
          <a:p>
            <a:pPr lvl="0"/>
            <a:r>
              <a:rPr lang="nb-NO" sz="1600" dirty="0"/>
              <a:t>Det opprettes en egen båtforening «Lussevika båthavn» som får et selvstendig ansvar for driften av båthavna i Lussevika</a:t>
            </a:r>
          </a:p>
          <a:p>
            <a:pPr marL="0" indent="0">
              <a:buNone/>
            </a:pPr>
            <a:endParaRPr lang="nb-NO" sz="800" dirty="0"/>
          </a:p>
          <a:p>
            <a:pPr marL="0" indent="0">
              <a:buNone/>
            </a:pPr>
            <a:r>
              <a:rPr lang="nb-NO" sz="1600" dirty="0"/>
              <a:t>Utkast til reviderte/nye vedtekter for både SLV og Lussevika båthavn (LB) er vedlagt møteinnkallingen for informasjon. Synspunkter og endringsforslag til disse forslagene kan sendes til Lussevika hot-mail. Endelig versjon fremlegges for avstemming på neste årsmøte.</a:t>
            </a:r>
          </a:p>
          <a:p>
            <a:pPr marL="0" indent="0">
              <a:buNone/>
            </a:pPr>
            <a:endParaRPr lang="nb-NO" sz="800" dirty="0"/>
          </a:p>
          <a:p>
            <a:pPr marL="0" indent="0">
              <a:buNone/>
            </a:pPr>
            <a:r>
              <a:rPr lang="nb-NO" sz="2200" b="1" u="sng" dirty="0"/>
              <a:t>Forslag til vedtak: </a:t>
            </a:r>
            <a:endParaRPr lang="nb-NO" sz="2200" u="sng" dirty="0"/>
          </a:p>
          <a:p>
            <a:pPr marL="0" indent="0">
              <a:buNone/>
            </a:pPr>
            <a:r>
              <a:rPr lang="nb-NO" sz="1800" dirty="0"/>
              <a:t>Det opprettes en arbeidsgruppe med to medlemmer fra velforeningsstyret (inkludert leder av SLV) og to medlemmer fra havnestyret. Arbeidsgruppen vil fremlegge et endelig forslag for årsmøtet i 2021. Den nye havneforeningen skal ha pliktig medlemskap for alle eiere av båtplass og/eller båthus i Lussevika.</a:t>
            </a:r>
          </a:p>
          <a:p>
            <a:pPr marL="0" indent="0">
              <a:buNone/>
            </a:pPr>
            <a:endParaRPr lang="nb-NO" sz="1600" dirty="0"/>
          </a:p>
        </p:txBody>
      </p:sp>
    </p:spTree>
    <p:extLst>
      <p:ext uri="{BB962C8B-B14F-4D97-AF65-F5344CB8AC3E}">
        <p14:creationId xmlns:p14="http://schemas.microsoft.com/office/powerpoint/2010/main" val="86490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2F3BD-8655-451C-98A4-CC0697C4B34C}"/>
              </a:ext>
            </a:extLst>
          </p:cNvPr>
          <p:cNvSpPr>
            <a:spLocks noGrp="1"/>
          </p:cNvSpPr>
          <p:nvPr>
            <p:ph type="title"/>
          </p:nvPr>
        </p:nvSpPr>
        <p:spPr>
          <a:xfrm>
            <a:off x="838200" y="365126"/>
            <a:ext cx="10515600" cy="574442"/>
          </a:xfrm>
        </p:spPr>
        <p:txBody>
          <a:bodyPr>
            <a:normAutofit/>
          </a:bodyPr>
          <a:lstStyle/>
          <a:p>
            <a:r>
              <a:rPr lang="nb-NO" sz="3200" dirty="0">
                <a:solidFill>
                  <a:srgbClr val="FF0000"/>
                </a:solidFill>
              </a:rPr>
              <a:t>Agenda </a:t>
            </a:r>
          </a:p>
        </p:txBody>
      </p:sp>
      <p:sp>
        <p:nvSpPr>
          <p:cNvPr id="3" name="Content Placeholder 2">
            <a:extLst>
              <a:ext uri="{FF2B5EF4-FFF2-40B4-BE49-F238E27FC236}">
                <a16:creationId xmlns:a16="http://schemas.microsoft.com/office/drawing/2014/main" id="{A919F111-DCA5-4903-AFB0-D0430B9BB050}"/>
              </a:ext>
            </a:extLst>
          </p:cNvPr>
          <p:cNvSpPr>
            <a:spLocks noGrp="1"/>
          </p:cNvSpPr>
          <p:nvPr>
            <p:ph idx="1"/>
          </p:nvPr>
        </p:nvSpPr>
        <p:spPr>
          <a:xfrm>
            <a:off x="838200" y="1213657"/>
            <a:ext cx="10515600" cy="4821383"/>
          </a:xfrm>
        </p:spPr>
        <p:txBody>
          <a:bodyPr>
            <a:normAutofit/>
          </a:bodyPr>
          <a:lstStyle/>
          <a:p>
            <a:pPr marL="457200" lvl="0" indent="-457200">
              <a:buFont typeface="+mj-lt"/>
              <a:buAutoNum type="arabicPeriod"/>
            </a:pPr>
            <a:r>
              <a:rPr lang="nb-NO" sz="2200" dirty="0"/>
              <a:t>Velge møteleder</a:t>
            </a:r>
          </a:p>
          <a:p>
            <a:pPr marL="457200" lvl="0" indent="-457200">
              <a:buFont typeface="+mj-lt"/>
              <a:buAutoNum type="arabicPeriod"/>
            </a:pPr>
            <a:r>
              <a:rPr lang="nb-NO" sz="2200" dirty="0"/>
              <a:t>Godkjenne innkalling og dagsorden</a:t>
            </a:r>
          </a:p>
          <a:p>
            <a:pPr marL="457200" lvl="0" indent="-457200">
              <a:buFont typeface="+mj-lt"/>
              <a:buAutoNum type="arabicPeriod"/>
            </a:pPr>
            <a:r>
              <a:rPr lang="nb-NO" sz="2200" dirty="0"/>
              <a:t>Velge referent og 2 medlemmer til å underskrive protokollen</a:t>
            </a:r>
          </a:p>
          <a:p>
            <a:pPr marL="457200" lvl="0" indent="-457200">
              <a:buFont typeface="+mj-lt"/>
              <a:buAutoNum type="arabicPeriod"/>
            </a:pPr>
            <a:r>
              <a:rPr lang="nb-NO" sz="2200" dirty="0"/>
              <a:t>Styrets årsberetning inkludert havnestyrets rapport</a:t>
            </a:r>
          </a:p>
          <a:p>
            <a:pPr marL="457200" lvl="0" indent="-457200">
              <a:buFont typeface="+mj-lt"/>
              <a:buAutoNum type="arabicPeriod"/>
            </a:pPr>
            <a:r>
              <a:rPr lang="nb-NO" sz="2200" dirty="0"/>
              <a:t>Årsregnskap 2019</a:t>
            </a:r>
          </a:p>
          <a:p>
            <a:pPr marL="457200" lvl="0" indent="-457200">
              <a:buFont typeface="+mj-lt"/>
              <a:buAutoNum type="arabicPeriod"/>
            </a:pPr>
            <a:r>
              <a:rPr lang="nb-NO" sz="2200" dirty="0"/>
              <a:t>Handlingsplan for perioden 2020 – 2023</a:t>
            </a:r>
          </a:p>
          <a:p>
            <a:pPr marL="457200" indent="-457200">
              <a:buFont typeface="+mj-lt"/>
              <a:buAutoNum type="arabicPeriod"/>
            </a:pPr>
            <a:r>
              <a:rPr lang="nb-NO" sz="2000" dirty="0"/>
              <a:t>Status/forslag til endring av organisering og vedtekter</a:t>
            </a:r>
          </a:p>
          <a:p>
            <a:pPr marL="457200" lvl="0" indent="-457200">
              <a:buFont typeface="+mj-lt"/>
              <a:buAutoNum type="arabicPeriod"/>
            </a:pPr>
            <a:r>
              <a:rPr lang="nb-NO" sz="2200" dirty="0">
                <a:solidFill>
                  <a:srgbClr val="FF0000"/>
                </a:solidFill>
              </a:rPr>
              <a:t>Behandle budsjett for 2021 </a:t>
            </a:r>
          </a:p>
          <a:p>
            <a:pPr marL="457200" lvl="0" indent="-457200">
              <a:buFont typeface="+mj-lt"/>
              <a:buAutoNum type="arabicPeriod"/>
            </a:pPr>
            <a:r>
              <a:rPr lang="nb-NO" sz="2200" dirty="0"/>
              <a:t>Velge nytt hovedstyre, havnestyre, revisor og sosialkomite</a:t>
            </a:r>
          </a:p>
          <a:p>
            <a:pPr marL="457200" lvl="0" indent="-457200">
              <a:buFont typeface="+mj-lt"/>
              <a:buAutoNum type="arabicPeriod"/>
            </a:pPr>
            <a:r>
              <a:rPr lang="nb-NO" sz="2200" dirty="0"/>
              <a:t>  Eventuelt </a:t>
            </a:r>
            <a:endParaRPr lang="nb-NO" sz="2000" dirty="0"/>
          </a:p>
        </p:txBody>
      </p:sp>
    </p:spTree>
    <p:extLst>
      <p:ext uri="{BB962C8B-B14F-4D97-AF65-F5344CB8AC3E}">
        <p14:creationId xmlns:p14="http://schemas.microsoft.com/office/powerpoint/2010/main" val="16425954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FCA26-1FD8-459D-9310-1B08B5BC68CB}"/>
              </a:ext>
            </a:extLst>
          </p:cNvPr>
          <p:cNvSpPr>
            <a:spLocks noGrp="1"/>
          </p:cNvSpPr>
          <p:nvPr>
            <p:ph type="title"/>
          </p:nvPr>
        </p:nvSpPr>
        <p:spPr>
          <a:xfrm>
            <a:off x="838200" y="365125"/>
            <a:ext cx="10515600" cy="823595"/>
          </a:xfrm>
        </p:spPr>
        <p:txBody>
          <a:bodyPr>
            <a:normAutofit fontScale="90000"/>
          </a:bodyPr>
          <a:lstStyle/>
          <a:p>
            <a:r>
              <a:rPr lang="nb-NO" sz="2800" dirty="0">
                <a:solidFill>
                  <a:srgbClr val="FF0000"/>
                </a:solidFill>
              </a:rPr>
              <a:t>Agenda punkt 8 </a:t>
            </a:r>
            <a:r>
              <a:rPr lang="nb-NO" sz="2800" dirty="0"/>
              <a:t>- Budsjettforslag for 2021 basert på uendrede kontingenter</a:t>
            </a:r>
          </a:p>
        </p:txBody>
      </p:sp>
      <p:pic>
        <p:nvPicPr>
          <p:cNvPr id="5" name="Content Placeholder 4">
            <a:extLst>
              <a:ext uri="{FF2B5EF4-FFF2-40B4-BE49-F238E27FC236}">
                <a16:creationId xmlns:a16="http://schemas.microsoft.com/office/drawing/2014/main" id="{A8AB1348-37EE-426B-BA00-8B50E2DA2995}"/>
              </a:ext>
            </a:extLst>
          </p:cNvPr>
          <p:cNvPicPr>
            <a:picLocks noGrp="1" noChangeAspect="1"/>
          </p:cNvPicPr>
          <p:nvPr>
            <p:ph idx="1"/>
          </p:nvPr>
        </p:nvPicPr>
        <p:blipFill>
          <a:blip r:embed="rId2"/>
          <a:stretch>
            <a:fillRect/>
          </a:stretch>
        </p:blipFill>
        <p:spPr>
          <a:xfrm>
            <a:off x="1081196" y="1124584"/>
            <a:ext cx="10547338" cy="4879975"/>
          </a:xfrm>
        </p:spPr>
      </p:pic>
    </p:spTree>
    <p:extLst>
      <p:ext uri="{BB962C8B-B14F-4D97-AF65-F5344CB8AC3E}">
        <p14:creationId xmlns:p14="http://schemas.microsoft.com/office/powerpoint/2010/main" val="24439385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2F3BD-8655-451C-98A4-CC0697C4B34C}"/>
              </a:ext>
            </a:extLst>
          </p:cNvPr>
          <p:cNvSpPr>
            <a:spLocks noGrp="1"/>
          </p:cNvSpPr>
          <p:nvPr>
            <p:ph type="title"/>
          </p:nvPr>
        </p:nvSpPr>
        <p:spPr>
          <a:xfrm>
            <a:off x="838200" y="365126"/>
            <a:ext cx="10515600" cy="574442"/>
          </a:xfrm>
        </p:spPr>
        <p:txBody>
          <a:bodyPr>
            <a:normAutofit/>
          </a:bodyPr>
          <a:lstStyle/>
          <a:p>
            <a:r>
              <a:rPr lang="nb-NO" sz="3200" dirty="0">
                <a:solidFill>
                  <a:srgbClr val="FF0000"/>
                </a:solidFill>
              </a:rPr>
              <a:t>Agenda </a:t>
            </a:r>
          </a:p>
        </p:txBody>
      </p:sp>
      <p:sp>
        <p:nvSpPr>
          <p:cNvPr id="3" name="Content Placeholder 2">
            <a:extLst>
              <a:ext uri="{FF2B5EF4-FFF2-40B4-BE49-F238E27FC236}">
                <a16:creationId xmlns:a16="http://schemas.microsoft.com/office/drawing/2014/main" id="{A919F111-DCA5-4903-AFB0-D0430B9BB050}"/>
              </a:ext>
            </a:extLst>
          </p:cNvPr>
          <p:cNvSpPr>
            <a:spLocks noGrp="1"/>
          </p:cNvSpPr>
          <p:nvPr>
            <p:ph idx="1"/>
          </p:nvPr>
        </p:nvSpPr>
        <p:spPr>
          <a:xfrm>
            <a:off x="838200" y="1213657"/>
            <a:ext cx="10515600" cy="4821383"/>
          </a:xfrm>
        </p:spPr>
        <p:txBody>
          <a:bodyPr>
            <a:normAutofit/>
          </a:bodyPr>
          <a:lstStyle/>
          <a:p>
            <a:pPr marL="457200" lvl="0" indent="-457200">
              <a:buFont typeface="+mj-lt"/>
              <a:buAutoNum type="arabicPeriod"/>
            </a:pPr>
            <a:r>
              <a:rPr lang="nb-NO" sz="2200" dirty="0"/>
              <a:t>Velge møteleder</a:t>
            </a:r>
          </a:p>
          <a:p>
            <a:pPr marL="457200" lvl="0" indent="-457200">
              <a:buFont typeface="+mj-lt"/>
              <a:buAutoNum type="arabicPeriod"/>
            </a:pPr>
            <a:r>
              <a:rPr lang="nb-NO" sz="2200" dirty="0"/>
              <a:t>Godkjenne innkalling og dagsorden</a:t>
            </a:r>
          </a:p>
          <a:p>
            <a:pPr marL="457200" lvl="0" indent="-457200">
              <a:buFont typeface="+mj-lt"/>
              <a:buAutoNum type="arabicPeriod"/>
            </a:pPr>
            <a:r>
              <a:rPr lang="nb-NO" sz="2200" dirty="0"/>
              <a:t>Velge referent og 2 medlemmer til å underskrive protokollen</a:t>
            </a:r>
          </a:p>
          <a:p>
            <a:pPr marL="457200" lvl="0" indent="-457200">
              <a:buFont typeface="+mj-lt"/>
              <a:buAutoNum type="arabicPeriod"/>
            </a:pPr>
            <a:r>
              <a:rPr lang="nb-NO" sz="2200" dirty="0"/>
              <a:t>Styrets årsberetning inkludert havnestyrets rapport</a:t>
            </a:r>
          </a:p>
          <a:p>
            <a:pPr marL="457200" lvl="0" indent="-457200">
              <a:buFont typeface="+mj-lt"/>
              <a:buAutoNum type="arabicPeriod"/>
            </a:pPr>
            <a:r>
              <a:rPr lang="nb-NO" sz="2200" dirty="0"/>
              <a:t>Årsregnskap 2019</a:t>
            </a:r>
          </a:p>
          <a:p>
            <a:pPr marL="457200" lvl="0" indent="-457200">
              <a:buFont typeface="+mj-lt"/>
              <a:buAutoNum type="arabicPeriod"/>
            </a:pPr>
            <a:r>
              <a:rPr lang="nb-NO" sz="2200" dirty="0"/>
              <a:t>Handlingsplan for perioden 2020 – 2023</a:t>
            </a:r>
          </a:p>
          <a:p>
            <a:pPr marL="457200" indent="-457200">
              <a:buFont typeface="+mj-lt"/>
              <a:buAutoNum type="arabicPeriod"/>
            </a:pPr>
            <a:r>
              <a:rPr lang="nb-NO" sz="2000" dirty="0"/>
              <a:t>Status/forslag til endring av organisering og vedtekter</a:t>
            </a:r>
          </a:p>
          <a:p>
            <a:pPr marL="457200" lvl="0" indent="-457200">
              <a:buFont typeface="+mj-lt"/>
              <a:buAutoNum type="arabicPeriod"/>
            </a:pPr>
            <a:r>
              <a:rPr lang="nb-NO" sz="2200" dirty="0"/>
              <a:t>Behandle budsjett for 2021 </a:t>
            </a:r>
          </a:p>
          <a:p>
            <a:pPr marL="457200" lvl="0" indent="-457200">
              <a:buFont typeface="+mj-lt"/>
              <a:buAutoNum type="arabicPeriod"/>
            </a:pPr>
            <a:r>
              <a:rPr lang="nb-NO" sz="2200" dirty="0">
                <a:solidFill>
                  <a:srgbClr val="FF0000"/>
                </a:solidFill>
              </a:rPr>
              <a:t>Velge nytt hovedstyre, havnestyre, revisor og sosialkomite</a:t>
            </a:r>
          </a:p>
          <a:p>
            <a:pPr marL="457200" lvl="0" indent="-457200">
              <a:buFont typeface="+mj-lt"/>
              <a:buAutoNum type="arabicPeriod"/>
            </a:pPr>
            <a:r>
              <a:rPr lang="nb-NO" sz="2200" dirty="0"/>
              <a:t>  Eventuelt </a:t>
            </a:r>
            <a:endParaRPr lang="nb-NO" sz="2000" dirty="0"/>
          </a:p>
        </p:txBody>
      </p:sp>
    </p:spTree>
    <p:extLst>
      <p:ext uri="{BB962C8B-B14F-4D97-AF65-F5344CB8AC3E}">
        <p14:creationId xmlns:p14="http://schemas.microsoft.com/office/powerpoint/2010/main" val="15724522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B7A8A-1761-4DC5-8FD1-5502D0EF9C15}"/>
              </a:ext>
            </a:extLst>
          </p:cNvPr>
          <p:cNvSpPr>
            <a:spLocks noGrp="1"/>
          </p:cNvSpPr>
          <p:nvPr>
            <p:ph type="title"/>
          </p:nvPr>
        </p:nvSpPr>
        <p:spPr>
          <a:xfrm>
            <a:off x="838200" y="365125"/>
            <a:ext cx="10515600" cy="642581"/>
          </a:xfrm>
        </p:spPr>
        <p:txBody>
          <a:bodyPr>
            <a:normAutofit/>
          </a:bodyPr>
          <a:lstStyle/>
          <a:p>
            <a:r>
              <a:rPr lang="nb-NO" sz="3200" dirty="0">
                <a:solidFill>
                  <a:srgbClr val="FF0000"/>
                </a:solidFill>
              </a:rPr>
              <a:t>Agenda punkt 9 –</a:t>
            </a:r>
            <a:r>
              <a:rPr lang="nb-NO" sz="3200" dirty="0"/>
              <a:t> Valg av hovedstyre</a:t>
            </a:r>
          </a:p>
        </p:txBody>
      </p:sp>
      <p:sp>
        <p:nvSpPr>
          <p:cNvPr id="3" name="Content Placeholder 2">
            <a:extLst>
              <a:ext uri="{FF2B5EF4-FFF2-40B4-BE49-F238E27FC236}">
                <a16:creationId xmlns:a16="http://schemas.microsoft.com/office/drawing/2014/main" id="{422333BA-2D39-4101-940C-C994C3BCD900}"/>
              </a:ext>
            </a:extLst>
          </p:cNvPr>
          <p:cNvSpPr>
            <a:spLocks noGrp="1"/>
          </p:cNvSpPr>
          <p:nvPr>
            <p:ph idx="1"/>
          </p:nvPr>
        </p:nvSpPr>
        <p:spPr>
          <a:xfrm>
            <a:off x="838200" y="1249960"/>
            <a:ext cx="10515600" cy="4927003"/>
          </a:xfrm>
        </p:spPr>
        <p:txBody>
          <a:bodyPr>
            <a:normAutofit/>
          </a:bodyPr>
          <a:lstStyle/>
          <a:p>
            <a:pPr marL="0" indent="0">
              <a:buNone/>
            </a:pPr>
            <a:r>
              <a:rPr lang="nb-NO" b="1" dirty="0"/>
              <a:t>Valgkomiteens forslag til nytt styre 2020/21 er som følger:</a:t>
            </a:r>
          </a:p>
          <a:p>
            <a:pPr marL="0" indent="0">
              <a:buNone/>
            </a:pPr>
            <a:r>
              <a:rPr lang="nb-NO" dirty="0"/>
              <a:t> </a:t>
            </a:r>
          </a:p>
          <a:p>
            <a:r>
              <a:rPr lang="nb-NO" dirty="0"/>
              <a:t>Helge Hatlestad (leder)     Tar gjenvalg for 1 år som leder</a:t>
            </a:r>
          </a:p>
          <a:p>
            <a:r>
              <a:rPr lang="nb-NO" dirty="0"/>
              <a:t>Anita Oftedal	               Tar gjenvalg</a:t>
            </a:r>
          </a:p>
          <a:p>
            <a:r>
              <a:rPr lang="nb-NO" dirty="0"/>
              <a:t>Ole P. Thingbø		    Ikke på valg</a:t>
            </a:r>
          </a:p>
          <a:p>
            <a:r>
              <a:rPr lang="nb-NO" dirty="0"/>
              <a:t>Oddbjørg Starrfelt              Ikke på valg</a:t>
            </a:r>
          </a:p>
          <a:p>
            <a:r>
              <a:rPr lang="nb-NO" dirty="0"/>
              <a:t>Ole Bjørn Maråk                 Velges for 2 år</a:t>
            </a:r>
          </a:p>
          <a:p>
            <a:r>
              <a:rPr lang="nb-NO" dirty="0"/>
              <a:t>Lise Storhaug Ekeland        Velges for 2 år </a:t>
            </a:r>
          </a:p>
          <a:p>
            <a:r>
              <a:rPr lang="nb-NO" dirty="0"/>
              <a:t>Ole Berge			    Går ut av styret</a:t>
            </a:r>
            <a:br>
              <a:rPr lang="nb-NO" dirty="0"/>
            </a:br>
            <a:endParaRPr lang="nb-NO" sz="1600" dirty="0"/>
          </a:p>
        </p:txBody>
      </p:sp>
    </p:spTree>
    <p:extLst>
      <p:ext uri="{BB962C8B-B14F-4D97-AF65-F5344CB8AC3E}">
        <p14:creationId xmlns:p14="http://schemas.microsoft.com/office/powerpoint/2010/main" val="8303429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B7A8A-1761-4DC5-8FD1-5502D0EF9C15}"/>
              </a:ext>
            </a:extLst>
          </p:cNvPr>
          <p:cNvSpPr>
            <a:spLocks noGrp="1"/>
          </p:cNvSpPr>
          <p:nvPr>
            <p:ph type="title"/>
          </p:nvPr>
        </p:nvSpPr>
        <p:spPr>
          <a:xfrm>
            <a:off x="838200" y="365125"/>
            <a:ext cx="10515600" cy="642581"/>
          </a:xfrm>
        </p:spPr>
        <p:txBody>
          <a:bodyPr>
            <a:normAutofit/>
          </a:bodyPr>
          <a:lstStyle/>
          <a:p>
            <a:r>
              <a:rPr lang="nb-NO" sz="3200" dirty="0">
                <a:solidFill>
                  <a:srgbClr val="FF0000"/>
                </a:solidFill>
              </a:rPr>
              <a:t>Agenda punkt 9 –</a:t>
            </a:r>
            <a:r>
              <a:rPr lang="nb-NO" sz="3200" dirty="0"/>
              <a:t> Valg av havnestyre </a:t>
            </a:r>
          </a:p>
        </p:txBody>
      </p:sp>
      <p:sp>
        <p:nvSpPr>
          <p:cNvPr id="3" name="Content Placeholder 2">
            <a:extLst>
              <a:ext uri="{FF2B5EF4-FFF2-40B4-BE49-F238E27FC236}">
                <a16:creationId xmlns:a16="http://schemas.microsoft.com/office/drawing/2014/main" id="{422333BA-2D39-4101-940C-C994C3BCD900}"/>
              </a:ext>
            </a:extLst>
          </p:cNvPr>
          <p:cNvSpPr>
            <a:spLocks noGrp="1"/>
          </p:cNvSpPr>
          <p:nvPr>
            <p:ph idx="1"/>
          </p:nvPr>
        </p:nvSpPr>
        <p:spPr>
          <a:xfrm>
            <a:off x="838200" y="1249960"/>
            <a:ext cx="10515600" cy="4927003"/>
          </a:xfrm>
        </p:spPr>
        <p:txBody>
          <a:bodyPr>
            <a:normAutofit/>
          </a:bodyPr>
          <a:lstStyle/>
          <a:p>
            <a:pPr marL="0" indent="0">
              <a:buNone/>
            </a:pPr>
            <a:r>
              <a:rPr lang="nb-NO" b="1" dirty="0"/>
              <a:t>Forslag til nytt havnestyre:</a:t>
            </a:r>
          </a:p>
          <a:p>
            <a:pPr marL="0" indent="0">
              <a:buNone/>
            </a:pPr>
            <a:r>
              <a:rPr lang="nb-NO" dirty="0"/>
              <a:t> </a:t>
            </a:r>
          </a:p>
          <a:p>
            <a:r>
              <a:rPr lang="nb-NO" dirty="0"/>
              <a:t>Svein O Vik, (B1/ B2)         Tar gjenvalg for 1 år</a:t>
            </a:r>
          </a:p>
          <a:p>
            <a:r>
              <a:rPr lang="nb-NO" dirty="0"/>
              <a:t>Rolf Eskeland, (B3)            Tar gjenvalg</a:t>
            </a:r>
          </a:p>
          <a:p>
            <a:r>
              <a:rPr lang="nb-NO" dirty="0"/>
              <a:t>Brynjulf Øie, (B1/ B2)        Ikke på valg</a:t>
            </a:r>
          </a:p>
          <a:p>
            <a:r>
              <a:rPr lang="nb-NO" dirty="0"/>
              <a:t>Espen Regevik, (LG)           Ikke på valg</a:t>
            </a:r>
          </a:p>
          <a:p>
            <a:r>
              <a:rPr lang="nb-NO" dirty="0"/>
              <a:t>Ole Maråk, (FB1)                Ikke på valg</a:t>
            </a:r>
          </a:p>
          <a:p>
            <a:r>
              <a:rPr lang="nb-NO" dirty="0"/>
              <a:t>Harald Reime (FB2)           Velges for 2 år</a:t>
            </a:r>
          </a:p>
          <a:p>
            <a:r>
              <a:rPr lang="nb-NO" dirty="0"/>
              <a:t>Frank Andersen, (B2)        Går ut av styret</a:t>
            </a:r>
          </a:p>
          <a:p>
            <a:pPr marL="0" indent="0">
              <a:buNone/>
            </a:pPr>
            <a:endParaRPr lang="nb-NO" sz="1600" dirty="0"/>
          </a:p>
        </p:txBody>
      </p:sp>
    </p:spTree>
    <p:extLst>
      <p:ext uri="{BB962C8B-B14F-4D97-AF65-F5344CB8AC3E}">
        <p14:creationId xmlns:p14="http://schemas.microsoft.com/office/powerpoint/2010/main" val="965788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2F3BD-8655-451C-98A4-CC0697C4B34C}"/>
              </a:ext>
            </a:extLst>
          </p:cNvPr>
          <p:cNvSpPr>
            <a:spLocks noGrp="1"/>
          </p:cNvSpPr>
          <p:nvPr>
            <p:ph type="title"/>
          </p:nvPr>
        </p:nvSpPr>
        <p:spPr>
          <a:xfrm>
            <a:off x="838200" y="365126"/>
            <a:ext cx="10515600" cy="574442"/>
          </a:xfrm>
        </p:spPr>
        <p:txBody>
          <a:bodyPr>
            <a:normAutofit/>
          </a:bodyPr>
          <a:lstStyle/>
          <a:p>
            <a:r>
              <a:rPr lang="nb-NO" sz="3200" b="1" dirty="0"/>
              <a:t>Agenda</a:t>
            </a:r>
          </a:p>
        </p:txBody>
      </p:sp>
      <p:sp>
        <p:nvSpPr>
          <p:cNvPr id="3" name="Content Placeholder 2">
            <a:extLst>
              <a:ext uri="{FF2B5EF4-FFF2-40B4-BE49-F238E27FC236}">
                <a16:creationId xmlns:a16="http://schemas.microsoft.com/office/drawing/2014/main" id="{A919F111-DCA5-4903-AFB0-D0430B9BB050}"/>
              </a:ext>
            </a:extLst>
          </p:cNvPr>
          <p:cNvSpPr>
            <a:spLocks noGrp="1"/>
          </p:cNvSpPr>
          <p:nvPr>
            <p:ph idx="1"/>
          </p:nvPr>
        </p:nvSpPr>
        <p:spPr>
          <a:xfrm>
            <a:off x="838200" y="1213657"/>
            <a:ext cx="10515600" cy="4821383"/>
          </a:xfrm>
        </p:spPr>
        <p:txBody>
          <a:bodyPr>
            <a:normAutofit/>
          </a:bodyPr>
          <a:lstStyle/>
          <a:p>
            <a:pPr marL="457200" lvl="0" indent="-457200">
              <a:buFont typeface="+mj-lt"/>
              <a:buAutoNum type="arabicPeriod"/>
            </a:pPr>
            <a:r>
              <a:rPr lang="nb-NO" sz="2400" dirty="0">
                <a:solidFill>
                  <a:srgbClr val="FF0000"/>
                </a:solidFill>
              </a:rPr>
              <a:t>Velge møteleder. </a:t>
            </a:r>
            <a:r>
              <a:rPr lang="nb-NO" sz="2400" dirty="0"/>
              <a:t>Styreleder anses som valgt hvis ingen fremsetter motforslag</a:t>
            </a:r>
          </a:p>
          <a:p>
            <a:pPr marL="457200" lvl="0" indent="-457200">
              <a:buFont typeface="+mj-lt"/>
              <a:buAutoNum type="arabicPeriod"/>
            </a:pPr>
            <a:r>
              <a:rPr lang="nb-NO" sz="2400" dirty="0">
                <a:solidFill>
                  <a:srgbClr val="FF0000"/>
                </a:solidFill>
              </a:rPr>
              <a:t>Godkjenne innkalling og dagsorden</a:t>
            </a:r>
          </a:p>
          <a:p>
            <a:pPr marL="457200" lvl="0" indent="-457200">
              <a:buFont typeface="+mj-lt"/>
              <a:buAutoNum type="arabicPeriod"/>
            </a:pPr>
            <a:r>
              <a:rPr lang="nb-NO" sz="2400" dirty="0">
                <a:solidFill>
                  <a:srgbClr val="FF0000"/>
                </a:solidFill>
              </a:rPr>
              <a:t>Velge referent og 2 medlemmer til å underskrive protokollen</a:t>
            </a:r>
          </a:p>
          <a:p>
            <a:pPr marL="457200" lvl="0" indent="-457200">
              <a:buFont typeface="+mj-lt"/>
              <a:buAutoNum type="arabicPeriod"/>
            </a:pPr>
            <a:r>
              <a:rPr lang="nb-NO" sz="2400" dirty="0"/>
              <a:t>Styrets årsberetning inkludert havnestyrets rapport</a:t>
            </a:r>
          </a:p>
          <a:p>
            <a:pPr marL="457200" lvl="0" indent="-457200">
              <a:buFont typeface="+mj-lt"/>
              <a:buAutoNum type="arabicPeriod"/>
            </a:pPr>
            <a:r>
              <a:rPr lang="nb-NO" sz="2400" dirty="0"/>
              <a:t>Årsregnskap 2019</a:t>
            </a:r>
          </a:p>
          <a:p>
            <a:pPr marL="457200" lvl="0" indent="-457200">
              <a:buFont typeface="+mj-lt"/>
              <a:buAutoNum type="arabicPeriod"/>
            </a:pPr>
            <a:r>
              <a:rPr lang="nb-NO" sz="2400" dirty="0"/>
              <a:t>Handlingsplan for perioden 2020 – 2023</a:t>
            </a:r>
          </a:p>
          <a:p>
            <a:pPr marL="457200" lvl="0" indent="-457200">
              <a:buFont typeface="+mj-lt"/>
              <a:buAutoNum type="arabicPeriod"/>
            </a:pPr>
            <a:r>
              <a:rPr lang="nb-NO" sz="2400" dirty="0"/>
              <a:t>Status/forslag til endring av organisering og vedtekter</a:t>
            </a:r>
          </a:p>
          <a:p>
            <a:pPr marL="457200" lvl="0" indent="-457200">
              <a:buFont typeface="+mj-lt"/>
              <a:buAutoNum type="arabicPeriod"/>
            </a:pPr>
            <a:r>
              <a:rPr lang="nb-NO" sz="2400" dirty="0"/>
              <a:t>Behandle budsjett for 2021 </a:t>
            </a:r>
          </a:p>
          <a:p>
            <a:pPr marL="457200" lvl="0" indent="-457200">
              <a:buFont typeface="+mj-lt"/>
              <a:buAutoNum type="arabicPeriod"/>
            </a:pPr>
            <a:r>
              <a:rPr lang="nb-NO" sz="2400" dirty="0"/>
              <a:t>Velge nytt hovedstyre, havnestyre, revisor og sosialkomite</a:t>
            </a:r>
          </a:p>
          <a:p>
            <a:pPr marL="457200" lvl="0" indent="-457200">
              <a:buFont typeface="+mj-lt"/>
              <a:buAutoNum type="arabicPeriod"/>
            </a:pPr>
            <a:r>
              <a:rPr lang="nb-NO" sz="2400" dirty="0"/>
              <a:t>  Eventuelt + saker reist i løpet av møtet</a:t>
            </a:r>
          </a:p>
          <a:p>
            <a:pPr marL="0" indent="0">
              <a:buNone/>
            </a:pPr>
            <a:endParaRPr lang="nb-NO" sz="2000" dirty="0"/>
          </a:p>
        </p:txBody>
      </p:sp>
    </p:spTree>
    <p:extLst>
      <p:ext uri="{BB962C8B-B14F-4D97-AF65-F5344CB8AC3E}">
        <p14:creationId xmlns:p14="http://schemas.microsoft.com/office/powerpoint/2010/main" val="4172856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B7A8A-1761-4DC5-8FD1-5502D0EF9C15}"/>
              </a:ext>
            </a:extLst>
          </p:cNvPr>
          <p:cNvSpPr>
            <a:spLocks noGrp="1"/>
          </p:cNvSpPr>
          <p:nvPr>
            <p:ph type="title"/>
          </p:nvPr>
        </p:nvSpPr>
        <p:spPr>
          <a:xfrm>
            <a:off x="838200" y="365125"/>
            <a:ext cx="10515600" cy="642581"/>
          </a:xfrm>
        </p:spPr>
        <p:txBody>
          <a:bodyPr>
            <a:normAutofit/>
          </a:bodyPr>
          <a:lstStyle/>
          <a:p>
            <a:r>
              <a:rPr lang="nb-NO" sz="3200" dirty="0">
                <a:solidFill>
                  <a:srgbClr val="FF0000"/>
                </a:solidFill>
              </a:rPr>
              <a:t>Agenda punkt 9 –</a:t>
            </a:r>
            <a:r>
              <a:rPr lang="nb-NO" sz="3200" dirty="0"/>
              <a:t> Valg av revisor og sosialkomite </a:t>
            </a:r>
          </a:p>
        </p:txBody>
      </p:sp>
      <p:sp>
        <p:nvSpPr>
          <p:cNvPr id="3" name="Content Placeholder 2">
            <a:extLst>
              <a:ext uri="{FF2B5EF4-FFF2-40B4-BE49-F238E27FC236}">
                <a16:creationId xmlns:a16="http://schemas.microsoft.com/office/drawing/2014/main" id="{422333BA-2D39-4101-940C-C994C3BCD900}"/>
              </a:ext>
            </a:extLst>
          </p:cNvPr>
          <p:cNvSpPr>
            <a:spLocks noGrp="1"/>
          </p:cNvSpPr>
          <p:nvPr>
            <p:ph idx="1"/>
          </p:nvPr>
        </p:nvSpPr>
        <p:spPr>
          <a:xfrm>
            <a:off x="838200" y="1249960"/>
            <a:ext cx="10515600" cy="4927003"/>
          </a:xfrm>
        </p:spPr>
        <p:txBody>
          <a:bodyPr>
            <a:normAutofit/>
          </a:bodyPr>
          <a:lstStyle/>
          <a:p>
            <a:pPr marL="0" indent="0">
              <a:buNone/>
            </a:pPr>
            <a:r>
              <a:rPr lang="nb-NO" sz="2400" b="1" dirty="0"/>
              <a:t>Revisor:</a:t>
            </a:r>
          </a:p>
          <a:p>
            <a:pPr marL="0" indent="0">
              <a:buNone/>
            </a:pPr>
            <a:r>
              <a:rPr lang="nb-NO" sz="2400" dirty="0"/>
              <a:t>Ulf Pettersen er villig til å ta et år til.</a:t>
            </a:r>
          </a:p>
          <a:p>
            <a:pPr marL="0" indent="0">
              <a:buNone/>
            </a:pPr>
            <a:r>
              <a:rPr lang="nb-NO" sz="2400" dirty="0"/>
              <a:t> </a:t>
            </a:r>
          </a:p>
          <a:p>
            <a:pPr marL="0" indent="0">
              <a:buNone/>
            </a:pPr>
            <a:r>
              <a:rPr lang="nb-NO" sz="2400" b="1" dirty="0"/>
              <a:t>Sosialkomite:</a:t>
            </a:r>
          </a:p>
          <a:p>
            <a:pPr marL="0" indent="0">
              <a:buNone/>
            </a:pPr>
            <a:r>
              <a:rPr lang="nb-NO" sz="2400" dirty="0"/>
              <a:t>En av styrets medlemmer tar ansvaret for å lede sosialkomiteen.</a:t>
            </a:r>
          </a:p>
          <a:p>
            <a:pPr marL="0" indent="0">
              <a:buNone/>
            </a:pPr>
            <a:r>
              <a:rPr lang="nb-NO" sz="2400" dirty="0"/>
              <a:t>I tillegg vil vi rekruttere 2-3 frivillige til det enkelte arrangement.</a:t>
            </a:r>
          </a:p>
        </p:txBody>
      </p:sp>
    </p:spTree>
    <p:extLst>
      <p:ext uri="{BB962C8B-B14F-4D97-AF65-F5344CB8AC3E}">
        <p14:creationId xmlns:p14="http://schemas.microsoft.com/office/powerpoint/2010/main" val="1671197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2F3BD-8655-451C-98A4-CC0697C4B34C}"/>
              </a:ext>
            </a:extLst>
          </p:cNvPr>
          <p:cNvSpPr>
            <a:spLocks noGrp="1"/>
          </p:cNvSpPr>
          <p:nvPr>
            <p:ph type="title"/>
          </p:nvPr>
        </p:nvSpPr>
        <p:spPr>
          <a:xfrm>
            <a:off x="838200" y="365126"/>
            <a:ext cx="10515600" cy="574442"/>
          </a:xfrm>
        </p:spPr>
        <p:txBody>
          <a:bodyPr>
            <a:normAutofit/>
          </a:bodyPr>
          <a:lstStyle/>
          <a:p>
            <a:r>
              <a:rPr lang="nb-NO" sz="3200" dirty="0">
                <a:solidFill>
                  <a:srgbClr val="FF0000"/>
                </a:solidFill>
              </a:rPr>
              <a:t>Agenda </a:t>
            </a:r>
          </a:p>
        </p:txBody>
      </p:sp>
      <p:sp>
        <p:nvSpPr>
          <p:cNvPr id="3" name="Content Placeholder 2">
            <a:extLst>
              <a:ext uri="{FF2B5EF4-FFF2-40B4-BE49-F238E27FC236}">
                <a16:creationId xmlns:a16="http://schemas.microsoft.com/office/drawing/2014/main" id="{A919F111-DCA5-4903-AFB0-D0430B9BB050}"/>
              </a:ext>
            </a:extLst>
          </p:cNvPr>
          <p:cNvSpPr>
            <a:spLocks noGrp="1"/>
          </p:cNvSpPr>
          <p:nvPr>
            <p:ph idx="1"/>
          </p:nvPr>
        </p:nvSpPr>
        <p:spPr>
          <a:xfrm>
            <a:off x="838200" y="1213657"/>
            <a:ext cx="10515600" cy="4821383"/>
          </a:xfrm>
        </p:spPr>
        <p:txBody>
          <a:bodyPr>
            <a:normAutofit/>
          </a:bodyPr>
          <a:lstStyle/>
          <a:p>
            <a:pPr marL="457200" lvl="0" indent="-457200">
              <a:buFont typeface="+mj-lt"/>
              <a:buAutoNum type="arabicPeriod"/>
            </a:pPr>
            <a:r>
              <a:rPr lang="nb-NO" sz="2200" dirty="0"/>
              <a:t>Velge møteleder</a:t>
            </a:r>
          </a:p>
          <a:p>
            <a:pPr marL="457200" lvl="0" indent="-457200">
              <a:buFont typeface="+mj-lt"/>
              <a:buAutoNum type="arabicPeriod"/>
            </a:pPr>
            <a:r>
              <a:rPr lang="nb-NO" sz="2200" dirty="0"/>
              <a:t>Godkjenne innkalling og dagsorden</a:t>
            </a:r>
          </a:p>
          <a:p>
            <a:pPr marL="457200" lvl="0" indent="-457200">
              <a:buFont typeface="+mj-lt"/>
              <a:buAutoNum type="arabicPeriod"/>
            </a:pPr>
            <a:r>
              <a:rPr lang="nb-NO" sz="2200" dirty="0"/>
              <a:t>Velge referent og 2 medlemmer til å underskrive protokollen</a:t>
            </a:r>
          </a:p>
          <a:p>
            <a:pPr marL="457200" lvl="0" indent="-457200">
              <a:buFont typeface="+mj-lt"/>
              <a:buAutoNum type="arabicPeriod"/>
            </a:pPr>
            <a:r>
              <a:rPr lang="nb-NO" sz="2200" dirty="0"/>
              <a:t>Styrets årsberetning inkludert havnestyrets rapport</a:t>
            </a:r>
          </a:p>
          <a:p>
            <a:pPr marL="457200" lvl="0" indent="-457200">
              <a:buFont typeface="+mj-lt"/>
              <a:buAutoNum type="arabicPeriod"/>
            </a:pPr>
            <a:r>
              <a:rPr lang="nb-NO" sz="2200" dirty="0"/>
              <a:t>Årsregnskap 2019</a:t>
            </a:r>
          </a:p>
          <a:p>
            <a:pPr marL="457200" lvl="0" indent="-457200">
              <a:buFont typeface="+mj-lt"/>
              <a:buAutoNum type="arabicPeriod"/>
            </a:pPr>
            <a:r>
              <a:rPr lang="nb-NO" sz="2200" dirty="0"/>
              <a:t>Handlingsplan for perioden 2020 – 2023</a:t>
            </a:r>
          </a:p>
          <a:p>
            <a:pPr marL="457200" indent="-457200">
              <a:buFont typeface="+mj-lt"/>
              <a:buAutoNum type="arabicPeriod"/>
            </a:pPr>
            <a:r>
              <a:rPr lang="nb-NO" sz="2000" dirty="0"/>
              <a:t>Status/forslag til endring av organisering og vedtekter</a:t>
            </a:r>
          </a:p>
          <a:p>
            <a:pPr marL="457200" lvl="0" indent="-457200">
              <a:buFont typeface="+mj-lt"/>
              <a:buAutoNum type="arabicPeriod"/>
            </a:pPr>
            <a:r>
              <a:rPr lang="nb-NO" sz="2200" dirty="0"/>
              <a:t>Behandle budsjett for 2021 </a:t>
            </a:r>
          </a:p>
          <a:p>
            <a:pPr marL="457200" lvl="0" indent="-457200">
              <a:buFont typeface="+mj-lt"/>
              <a:buAutoNum type="arabicPeriod"/>
            </a:pPr>
            <a:r>
              <a:rPr lang="nb-NO" sz="2200" dirty="0"/>
              <a:t>Velge nytt hovedstyre, havnestyre, revisor og sosialkomite</a:t>
            </a:r>
          </a:p>
          <a:p>
            <a:pPr marL="457200" lvl="0" indent="-457200">
              <a:buFont typeface="+mj-lt"/>
              <a:buAutoNum type="arabicPeriod"/>
            </a:pPr>
            <a:r>
              <a:rPr lang="nb-NO" sz="2200" dirty="0"/>
              <a:t>  </a:t>
            </a:r>
            <a:r>
              <a:rPr lang="nb-NO" sz="2200" dirty="0">
                <a:solidFill>
                  <a:srgbClr val="FF0000"/>
                </a:solidFill>
              </a:rPr>
              <a:t>Eventuelt + saker reist i løpet av møtet</a:t>
            </a:r>
          </a:p>
          <a:p>
            <a:pPr marL="0" indent="0">
              <a:buNone/>
            </a:pPr>
            <a:endParaRPr lang="nb-NO" sz="2000" dirty="0"/>
          </a:p>
        </p:txBody>
      </p:sp>
    </p:spTree>
    <p:extLst>
      <p:ext uri="{BB962C8B-B14F-4D97-AF65-F5344CB8AC3E}">
        <p14:creationId xmlns:p14="http://schemas.microsoft.com/office/powerpoint/2010/main" val="20480305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B7A8A-1761-4DC5-8FD1-5502D0EF9C15}"/>
              </a:ext>
            </a:extLst>
          </p:cNvPr>
          <p:cNvSpPr>
            <a:spLocks noGrp="1"/>
          </p:cNvSpPr>
          <p:nvPr>
            <p:ph type="title"/>
          </p:nvPr>
        </p:nvSpPr>
        <p:spPr>
          <a:xfrm>
            <a:off x="838200" y="365125"/>
            <a:ext cx="10515600" cy="642581"/>
          </a:xfrm>
        </p:spPr>
        <p:txBody>
          <a:bodyPr>
            <a:normAutofit/>
          </a:bodyPr>
          <a:lstStyle/>
          <a:p>
            <a:r>
              <a:rPr lang="nb-NO" sz="3200" dirty="0">
                <a:solidFill>
                  <a:srgbClr val="FF0000"/>
                </a:solidFill>
              </a:rPr>
              <a:t>Agenda punkt 10 -</a:t>
            </a:r>
            <a:r>
              <a:rPr lang="nb-NO" sz="3200" dirty="0"/>
              <a:t> Eventuelt</a:t>
            </a:r>
          </a:p>
        </p:txBody>
      </p:sp>
      <p:sp>
        <p:nvSpPr>
          <p:cNvPr id="3" name="Content Placeholder 2">
            <a:extLst>
              <a:ext uri="{FF2B5EF4-FFF2-40B4-BE49-F238E27FC236}">
                <a16:creationId xmlns:a16="http://schemas.microsoft.com/office/drawing/2014/main" id="{422333BA-2D39-4101-940C-C994C3BCD900}"/>
              </a:ext>
            </a:extLst>
          </p:cNvPr>
          <p:cNvSpPr>
            <a:spLocks noGrp="1"/>
          </p:cNvSpPr>
          <p:nvPr>
            <p:ph idx="1"/>
          </p:nvPr>
        </p:nvSpPr>
        <p:spPr>
          <a:xfrm>
            <a:off x="838200" y="1249960"/>
            <a:ext cx="10515600" cy="4927003"/>
          </a:xfrm>
        </p:spPr>
        <p:txBody>
          <a:bodyPr>
            <a:normAutofit/>
          </a:bodyPr>
          <a:lstStyle/>
          <a:p>
            <a:pPr marL="0" indent="0">
              <a:buNone/>
            </a:pPr>
            <a:r>
              <a:rPr lang="nb-NO" dirty="0"/>
              <a:t>Hjertestarter – </a:t>
            </a:r>
            <a:r>
              <a:rPr lang="nb-NO" sz="2400" dirty="0"/>
              <a:t>orientering ved Røde Kors Mandal</a:t>
            </a:r>
          </a:p>
          <a:p>
            <a:pPr marL="0" indent="0">
              <a:buNone/>
            </a:pPr>
            <a:r>
              <a:rPr lang="nb-NO" dirty="0"/>
              <a:t>Datoer for dugnad  </a:t>
            </a:r>
          </a:p>
          <a:p>
            <a:pPr lvl="1"/>
            <a:r>
              <a:rPr lang="nb-NO" dirty="0"/>
              <a:t>Høst 03.10.20</a:t>
            </a:r>
          </a:p>
          <a:p>
            <a:pPr lvl="1"/>
            <a:r>
              <a:rPr lang="nb-NO"/>
              <a:t>Vår   17.04.21</a:t>
            </a:r>
            <a:endParaRPr lang="nb-NO" dirty="0"/>
          </a:p>
          <a:p>
            <a:pPr marL="0" indent="0">
              <a:buNone/>
            </a:pPr>
            <a:r>
              <a:rPr lang="nb-NO" dirty="0"/>
              <a:t>Punkter kommet opp under møtet</a:t>
            </a:r>
          </a:p>
          <a:p>
            <a:pPr marL="0" indent="0">
              <a:buNone/>
            </a:pPr>
            <a:r>
              <a:rPr lang="nb-NO" dirty="0"/>
              <a:t>Sommerfest</a:t>
            </a:r>
          </a:p>
          <a:p>
            <a:pPr marL="0" indent="0">
              <a:buNone/>
            </a:pPr>
            <a:r>
              <a:rPr lang="nb-NO" dirty="0"/>
              <a:t>Takk for innsatsen til Ole B</a:t>
            </a:r>
          </a:p>
          <a:p>
            <a:pPr marL="0" indent="0">
              <a:buNone/>
            </a:pPr>
            <a:r>
              <a:rPr lang="nb-NO" dirty="0"/>
              <a:t>Årsmøtet avsluttes</a:t>
            </a:r>
          </a:p>
          <a:p>
            <a:pPr marL="0" indent="0">
              <a:buNone/>
            </a:pPr>
            <a:r>
              <a:rPr lang="nb-NO" dirty="0"/>
              <a:t>----------------------------------</a:t>
            </a:r>
          </a:p>
          <a:p>
            <a:pPr marL="0" indent="0">
              <a:buNone/>
            </a:pPr>
            <a:r>
              <a:rPr lang="nb-NO" dirty="0"/>
              <a:t>Orientering fra Hesbynett</a:t>
            </a:r>
          </a:p>
        </p:txBody>
      </p:sp>
    </p:spTree>
    <p:extLst>
      <p:ext uri="{BB962C8B-B14F-4D97-AF65-F5344CB8AC3E}">
        <p14:creationId xmlns:p14="http://schemas.microsoft.com/office/powerpoint/2010/main" val="683811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2F3BD-8655-451C-98A4-CC0697C4B34C}"/>
              </a:ext>
            </a:extLst>
          </p:cNvPr>
          <p:cNvSpPr>
            <a:spLocks noGrp="1"/>
          </p:cNvSpPr>
          <p:nvPr>
            <p:ph type="title"/>
          </p:nvPr>
        </p:nvSpPr>
        <p:spPr>
          <a:xfrm>
            <a:off x="838200" y="365126"/>
            <a:ext cx="10515600" cy="574442"/>
          </a:xfrm>
        </p:spPr>
        <p:txBody>
          <a:bodyPr>
            <a:normAutofit/>
          </a:bodyPr>
          <a:lstStyle/>
          <a:p>
            <a:r>
              <a:rPr lang="nb-NO" sz="3200" b="1" dirty="0">
                <a:solidFill>
                  <a:srgbClr val="FF0000"/>
                </a:solidFill>
              </a:rPr>
              <a:t>Agenda</a:t>
            </a:r>
          </a:p>
        </p:txBody>
      </p:sp>
      <p:sp>
        <p:nvSpPr>
          <p:cNvPr id="3" name="Content Placeholder 2">
            <a:extLst>
              <a:ext uri="{FF2B5EF4-FFF2-40B4-BE49-F238E27FC236}">
                <a16:creationId xmlns:a16="http://schemas.microsoft.com/office/drawing/2014/main" id="{A919F111-DCA5-4903-AFB0-D0430B9BB050}"/>
              </a:ext>
            </a:extLst>
          </p:cNvPr>
          <p:cNvSpPr>
            <a:spLocks noGrp="1"/>
          </p:cNvSpPr>
          <p:nvPr>
            <p:ph idx="1"/>
          </p:nvPr>
        </p:nvSpPr>
        <p:spPr>
          <a:xfrm>
            <a:off x="838200" y="1213657"/>
            <a:ext cx="10515600" cy="4821383"/>
          </a:xfrm>
        </p:spPr>
        <p:txBody>
          <a:bodyPr>
            <a:normAutofit/>
          </a:bodyPr>
          <a:lstStyle/>
          <a:p>
            <a:pPr marL="457200" lvl="0" indent="-457200">
              <a:buFont typeface="+mj-lt"/>
              <a:buAutoNum type="arabicPeriod"/>
            </a:pPr>
            <a:r>
              <a:rPr lang="nb-NO" sz="2400" dirty="0"/>
              <a:t>Velge møteleder</a:t>
            </a:r>
          </a:p>
          <a:p>
            <a:pPr marL="457200" lvl="0" indent="-457200">
              <a:buFont typeface="+mj-lt"/>
              <a:buAutoNum type="arabicPeriod"/>
            </a:pPr>
            <a:r>
              <a:rPr lang="nb-NO" sz="2400" dirty="0"/>
              <a:t>Godkjenne innkalling og dagsorden</a:t>
            </a:r>
          </a:p>
          <a:p>
            <a:pPr marL="457200" lvl="0" indent="-457200">
              <a:buFont typeface="+mj-lt"/>
              <a:buAutoNum type="arabicPeriod"/>
            </a:pPr>
            <a:r>
              <a:rPr lang="nb-NO" sz="2400" dirty="0"/>
              <a:t>Velge referent og 2 medlemmer til å underskrive protokollen</a:t>
            </a:r>
          </a:p>
          <a:p>
            <a:pPr marL="457200" lvl="0" indent="-457200">
              <a:buFont typeface="+mj-lt"/>
              <a:buAutoNum type="arabicPeriod"/>
            </a:pPr>
            <a:r>
              <a:rPr lang="nb-NO" sz="2400" dirty="0">
                <a:solidFill>
                  <a:srgbClr val="FF0000"/>
                </a:solidFill>
              </a:rPr>
              <a:t>Styrets årsberetning inkludert havnestyrets rapport</a:t>
            </a:r>
          </a:p>
          <a:p>
            <a:pPr marL="457200" lvl="0" indent="-457200">
              <a:buFont typeface="+mj-lt"/>
              <a:buAutoNum type="arabicPeriod"/>
            </a:pPr>
            <a:r>
              <a:rPr lang="nb-NO" sz="2400" dirty="0">
                <a:solidFill>
                  <a:srgbClr val="FF0000"/>
                </a:solidFill>
              </a:rPr>
              <a:t>Årsregnskap 2019</a:t>
            </a:r>
          </a:p>
          <a:p>
            <a:pPr marL="457200" lvl="0" indent="-457200">
              <a:buFont typeface="+mj-lt"/>
              <a:buAutoNum type="arabicPeriod"/>
            </a:pPr>
            <a:r>
              <a:rPr lang="nb-NO" sz="2400" dirty="0"/>
              <a:t>Handlingsplan for perioden 2020 – 2023</a:t>
            </a:r>
          </a:p>
          <a:p>
            <a:pPr marL="457200" lvl="0" indent="-457200">
              <a:buFont typeface="+mj-lt"/>
              <a:buAutoNum type="arabicPeriod"/>
            </a:pPr>
            <a:r>
              <a:rPr lang="nb-NO" sz="2400" dirty="0"/>
              <a:t>Status/forslag til endring av organisering og vedtekter</a:t>
            </a:r>
          </a:p>
          <a:p>
            <a:pPr marL="457200" lvl="0" indent="-457200">
              <a:buFont typeface="+mj-lt"/>
              <a:buAutoNum type="arabicPeriod"/>
            </a:pPr>
            <a:r>
              <a:rPr lang="nb-NO" sz="2400" dirty="0"/>
              <a:t>Behandle budsjett for 2021 </a:t>
            </a:r>
          </a:p>
          <a:p>
            <a:pPr marL="457200" lvl="0" indent="-457200">
              <a:buFont typeface="+mj-lt"/>
              <a:buAutoNum type="arabicPeriod"/>
            </a:pPr>
            <a:r>
              <a:rPr lang="nb-NO" sz="2400" dirty="0"/>
              <a:t>Velge nytt hovedstyre, havnestyre, revisor og sosialkomite</a:t>
            </a:r>
          </a:p>
          <a:p>
            <a:pPr marL="457200" lvl="0" indent="-457200">
              <a:buFont typeface="+mj-lt"/>
              <a:buAutoNum type="arabicPeriod"/>
            </a:pPr>
            <a:r>
              <a:rPr lang="nb-NO" sz="2400" dirty="0"/>
              <a:t>  Eventuelt </a:t>
            </a:r>
          </a:p>
          <a:p>
            <a:pPr marL="0" indent="0">
              <a:buNone/>
            </a:pPr>
            <a:endParaRPr lang="nb-NO" sz="2000" dirty="0"/>
          </a:p>
        </p:txBody>
      </p:sp>
    </p:spTree>
    <p:extLst>
      <p:ext uri="{BB962C8B-B14F-4D97-AF65-F5344CB8AC3E}">
        <p14:creationId xmlns:p14="http://schemas.microsoft.com/office/powerpoint/2010/main" val="1737151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F778D-5EF6-49C6-8772-91BBD57F57F6}"/>
              </a:ext>
            </a:extLst>
          </p:cNvPr>
          <p:cNvSpPr>
            <a:spLocks noGrp="1"/>
          </p:cNvSpPr>
          <p:nvPr>
            <p:ph type="title"/>
          </p:nvPr>
        </p:nvSpPr>
        <p:spPr>
          <a:xfrm>
            <a:off x="838200" y="348501"/>
            <a:ext cx="10515600" cy="663553"/>
          </a:xfrm>
        </p:spPr>
        <p:txBody>
          <a:bodyPr>
            <a:normAutofit/>
          </a:bodyPr>
          <a:lstStyle/>
          <a:p>
            <a:r>
              <a:rPr lang="nb-NO" sz="3200" dirty="0">
                <a:solidFill>
                  <a:srgbClr val="FF0000"/>
                </a:solidFill>
              </a:rPr>
              <a:t>Agenda punkt 4 og 5 –</a:t>
            </a:r>
            <a:r>
              <a:rPr lang="nb-NO" sz="3200" dirty="0"/>
              <a:t> Årsberetning og årsregnskap</a:t>
            </a:r>
          </a:p>
        </p:txBody>
      </p:sp>
      <p:sp>
        <p:nvSpPr>
          <p:cNvPr id="3" name="Content Placeholder 2">
            <a:extLst>
              <a:ext uri="{FF2B5EF4-FFF2-40B4-BE49-F238E27FC236}">
                <a16:creationId xmlns:a16="http://schemas.microsoft.com/office/drawing/2014/main" id="{BEED84C7-CAEB-457A-BB74-4CDC275A8753}"/>
              </a:ext>
            </a:extLst>
          </p:cNvPr>
          <p:cNvSpPr>
            <a:spLocks noGrp="1"/>
          </p:cNvSpPr>
          <p:nvPr>
            <p:ph sz="half" idx="1"/>
          </p:nvPr>
        </p:nvSpPr>
        <p:spPr>
          <a:xfrm>
            <a:off x="838200" y="1363289"/>
            <a:ext cx="5181600" cy="4351338"/>
          </a:xfrm>
        </p:spPr>
        <p:txBody>
          <a:bodyPr>
            <a:normAutofit/>
          </a:bodyPr>
          <a:lstStyle/>
          <a:p>
            <a:pPr marL="0" indent="0">
              <a:buNone/>
            </a:pPr>
            <a:r>
              <a:rPr lang="nb-NO" b="1" dirty="0"/>
              <a:t>Velforeningens årsberetning</a:t>
            </a:r>
          </a:p>
          <a:p>
            <a:r>
              <a:rPr lang="nb-NO" sz="2400" dirty="0"/>
              <a:t>Generell og relativ grundig orientering distribuert med møteinnkallingen</a:t>
            </a:r>
          </a:p>
          <a:p>
            <a:r>
              <a:rPr lang="nb-NO" sz="2400" dirty="0"/>
              <a:t>Årsberetningen vil ikke bli gjennomgått i detalj på årsmøtet</a:t>
            </a:r>
          </a:p>
          <a:p>
            <a:r>
              <a:rPr lang="nb-NO" sz="2400" dirty="0"/>
              <a:t>Spørsmål og avklaringer kan tas nå</a:t>
            </a:r>
          </a:p>
          <a:p>
            <a:endParaRPr lang="nb-NO" sz="2000" dirty="0"/>
          </a:p>
        </p:txBody>
      </p:sp>
      <p:sp>
        <p:nvSpPr>
          <p:cNvPr id="4" name="Content Placeholder 3">
            <a:extLst>
              <a:ext uri="{FF2B5EF4-FFF2-40B4-BE49-F238E27FC236}">
                <a16:creationId xmlns:a16="http://schemas.microsoft.com/office/drawing/2014/main" id="{3A42021D-38E5-494E-83AF-2A72A3C5509D}"/>
              </a:ext>
            </a:extLst>
          </p:cNvPr>
          <p:cNvSpPr>
            <a:spLocks noGrp="1"/>
          </p:cNvSpPr>
          <p:nvPr>
            <p:ph sz="half" idx="2"/>
          </p:nvPr>
        </p:nvSpPr>
        <p:spPr>
          <a:xfrm>
            <a:off x="6624221" y="1363289"/>
            <a:ext cx="4729579" cy="4851080"/>
          </a:xfrm>
        </p:spPr>
        <p:txBody>
          <a:bodyPr>
            <a:normAutofit/>
          </a:bodyPr>
          <a:lstStyle/>
          <a:p>
            <a:pPr marL="0" indent="0">
              <a:buNone/>
            </a:pPr>
            <a:r>
              <a:rPr lang="nb-NO" b="1" dirty="0"/>
              <a:t>Viktige saker siste år:</a:t>
            </a:r>
          </a:p>
          <a:p>
            <a:r>
              <a:rPr lang="nb-NO" sz="2400" dirty="0"/>
              <a:t>Status på kontingenter</a:t>
            </a:r>
          </a:p>
          <a:p>
            <a:r>
              <a:rPr lang="nb-NO" sz="2400" dirty="0"/>
              <a:t>Dugnad og Korona restriksjoner</a:t>
            </a:r>
          </a:p>
          <a:p>
            <a:r>
              <a:rPr lang="nb-NO" sz="2400" dirty="0"/>
              <a:t>Samarbeid med LG</a:t>
            </a:r>
          </a:p>
          <a:p>
            <a:r>
              <a:rPr lang="nb-NO" sz="2400" dirty="0"/>
              <a:t>Regulering Øvre terrasse</a:t>
            </a:r>
          </a:p>
          <a:p>
            <a:r>
              <a:rPr lang="nb-NO" sz="2400" dirty="0"/>
              <a:t>Ball-binge/ sandvolleybane</a:t>
            </a:r>
          </a:p>
          <a:p>
            <a:r>
              <a:rPr lang="nb-NO" sz="2400" dirty="0"/>
              <a:t>Havnestyret – Brygge B3, øvrige reparasjoner og nyinvesteringer</a:t>
            </a:r>
          </a:p>
          <a:p>
            <a:r>
              <a:rPr lang="nb-NO" sz="2400" dirty="0"/>
              <a:t>Prosjekt: Samordning av kontingenter og reorganisering av velforeningen (eget agendapunkt)</a:t>
            </a:r>
          </a:p>
          <a:p>
            <a:endParaRPr lang="nb-NO" sz="2400" dirty="0"/>
          </a:p>
        </p:txBody>
      </p:sp>
    </p:spTree>
    <p:extLst>
      <p:ext uri="{BB962C8B-B14F-4D97-AF65-F5344CB8AC3E}">
        <p14:creationId xmlns:p14="http://schemas.microsoft.com/office/powerpoint/2010/main" val="1964033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2C0FD-959E-47E2-B384-619F61DA6577}"/>
              </a:ext>
            </a:extLst>
          </p:cNvPr>
          <p:cNvSpPr>
            <a:spLocks noGrp="1"/>
          </p:cNvSpPr>
          <p:nvPr>
            <p:ph type="title"/>
          </p:nvPr>
        </p:nvSpPr>
        <p:spPr>
          <a:xfrm>
            <a:off x="838200" y="365126"/>
            <a:ext cx="10515600" cy="735706"/>
          </a:xfrm>
        </p:spPr>
        <p:txBody>
          <a:bodyPr>
            <a:normAutofit/>
          </a:bodyPr>
          <a:lstStyle/>
          <a:p>
            <a:r>
              <a:rPr lang="nb-NO" sz="3200" dirty="0"/>
              <a:t>Investeringskonto – estimat desember 2020</a:t>
            </a:r>
          </a:p>
        </p:txBody>
      </p:sp>
      <p:pic>
        <p:nvPicPr>
          <p:cNvPr id="8" name="Content Placeholder 7">
            <a:extLst>
              <a:ext uri="{FF2B5EF4-FFF2-40B4-BE49-F238E27FC236}">
                <a16:creationId xmlns:a16="http://schemas.microsoft.com/office/drawing/2014/main" id="{49095CD2-B0F8-411C-BB8A-9AD413419755}"/>
              </a:ext>
            </a:extLst>
          </p:cNvPr>
          <p:cNvPicPr>
            <a:picLocks noGrp="1" noChangeAspect="1"/>
          </p:cNvPicPr>
          <p:nvPr>
            <p:ph sz="half" idx="2"/>
          </p:nvPr>
        </p:nvPicPr>
        <p:blipFill>
          <a:blip r:embed="rId2"/>
          <a:stretch>
            <a:fillRect/>
          </a:stretch>
        </p:blipFill>
        <p:spPr>
          <a:xfrm>
            <a:off x="731667" y="1319175"/>
            <a:ext cx="5181600" cy="4219649"/>
          </a:xfrm>
        </p:spPr>
      </p:pic>
      <p:sp>
        <p:nvSpPr>
          <p:cNvPr id="3" name="Rectangle 2">
            <a:extLst>
              <a:ext uri="{FF2B5EF4-FFF2-40B4-BE49-F238E27FC236}">
                <a16:creationId xmlns:a16="http://schemas.microsoft.com/office/drawing/2014/main" id="{4303B3EB-EEFD-4E7F-A891-74F48FB868EB}"/>
              </a:ext>
            </a:extLst>
          </p:cNvPr>
          <p:cNvSpPr/>
          <p:nvPr/>
        </p:nvSpPr>
        <p:spPr>
          <a:xfrm>
            <a:off x="6098958" y="1887346"/>
            <a:ext cx="5254842" cy="2831544"/>
          </a:xfrm>
          <a:prstGeom prst="rect">
            <a:avLst/>
          </a:prstGeom>
        </p:spPr>
        <p:txBody>
          <a:bodyPr wrap="square">
            <a:spAutoFit/>
          </a:bodyPr>
          <a:lstStyle/>
          <a:p>
            <a:pPr>
              <a:spcAft>
                <a:spcPts val="0"/>
              </a:spcAft>
            </a:pPr>
            <a:r>
              <a:rPr lang="nb-NO" sz="1600" dirty="0">
                <a:latin typeface="Comic Sans MS" panose="030F0702030302020204" pitchFamily="66" charset="0"/>
                <a:ea typeface="SimSun" panose="02010600030101010101" pitchFamily="2" charset="-122"/>
              </a:rPr>
              <a:t>Tippemidler: 377 000 kroner</a:t>
            </a:r>
            <a:endParaRPr lang="nb-NO" sz="1600" dirty="0">
              <a:latin typeface="Times New Roman" panose="02020603050405020304" pitchFamily="18" charset="0"/>
              <a:ea typeface="SimSun" panose="02010600030101010101" pitchFamily="2" charset="-122"/>
            </a:endParaRPr>
          </a:p>
          <a:p>
            <a:pPr>
              <a:spcAft>
                <a:spcPts val="0"/>
              </a:spcAft>
            </a:pPr>
            <a:r>
              <a:rPr lang="nb-NO" sz="1600" dirty="0">
                <a:latin typeface="Comic Sans MS" panose="030F0702030302020204" pitchFamily="66" charset="0"/>
                <a:ea typeface="SimSun" panose="02010600030101010101" pitchFamily="2" charset="-122"/>
              </a:rPr>
              <a:t>SLV kostnad: 245 000 kroner</a:t>
            </a:r>
            <a:endParaRPr lang="nb-NO" sz="1600" dirty="0">
              <a:latin typeface="Times New Roman" panose="02020603050405020304" pitchFamily="18" charset="0"/>
              <a:ea typeface="SimSun" panose="02010600030101010101" pitchFamily="2" charset="-122"/>
            </a:endParaRPr>
          </a:p>
          <a:p>
            <a:pPr>
              <a:spcAft>
                <a:spcPts val="0"/>
              </a:spcAft>
            </a:pPr>
            <a:r>
              <a:rPr lang="nb-NO" sz="1600" dirty="0">
                <a:latin typeface="Comic Sans MS" panose="030F0702030302020204" pitchFamily="66" charset="0"/>
                <a:ea typeface="SimSun" panose="02010600030101010101" pitchFamily="2" charset="-122"/>
              </a:rPr>
              <a:t>LG/ TT        : 196 000 kroner</a:t>
            </a:r>
            <a:endParaRPr lang="nb-NO" sz="1600" dirty="0">
              <a:latin typeface="Times New Roman" panose="02020603050405020304" pitchFamily="18" charset="0"/>
              <a:ea typeface="SimSun" panose="02010600030101010101" pitchFamily="2" charset="-122"/>
            </a:endParaRPr>
          </a:p>
          <a:p>
            <a:pPr>
              <a:spcAft>
                <a:spcPts val="0"/>
              </a:spcAft>
            </a:pPr>
            <a:r>
              <a:rPr lang="nb-NO" sz="1600" u="sng" dirty="0">
                <a:latin typeface="Comic Sans MS" panose="030F0702030302020204" pitchFamily="66" charset="0"/>
                <a:ea typeface="SimSun" panose="02010600030101010101" pitchFamily="2" charset="-122"/>
              </a:rPr>
              <a:t>Dugnad        :  36 000 kroner</a:t>
            </a:r>
            <a:endParaRPr lang="nb-NO" sz="1600" dirty="0">
              <a:latin typeface="Times New Roman" panose="02020603050405020304" pitchFamily="18" charset="0"/>
              <a:ea typeface="SimSun" panose="02010600030101010101" pitchFamily="2" charset="-122"/>
            </a:endParaRPr>
          </a:p>
          <a:p>
            <a:pPr>
              <a:spcAft>
                <a:spcPts val="0"/>
              </a:spcAft>
            </a:pPr>
            <a:r>
              <a:rPr lang="nb-NO" sz="1600" u="sng" dirty="0">
                <a:latin typeface="Comic Sans MS" panose="030F0702030302020204" pitchFamily="66" charset="0"/>
                <a:ea typeface="SimSun" panose="02010600030101010101" pitchFamily="2" charset="-122"/>
              </a:rPr>
              <a:t>Totalt         : 854 000 kroner</a:t>
            </a:r>
            <a:endParaRPr lang="nb-NO" sz="1600" dirty="0">
              <a:latin typeface="Times New Roman" panose="02020603050405020304" pitchFamily="18" charset="0"/>
              <a:ea typeface="SimSun" panose="02010600030101010101" pitchFamily="2" charset="-122"/>
            </a:endParaRPr>
          </a:p>
          <a:p>
            <a:pPr>
              <a:spcAft>
                <a:spcPts val="0"/>
              </a:spcAft>
            </a:pPr>
            <a:r>
              <a:rPr lang="nb-NO" sz="1600" dirty="0">
                <a:latin typeface="Comic Sans MS" panose="030F0702030302020204" pitchFamily="66" charset="0"/>
                <a:ea typeface="SimSun" panose="02010600030101010101" pitchFamily="2" charset="-122"/>
              </a:rPr>
              <a:t> </a:t>
            </a:r>
            <a:endParaRPr lang="nb-NO" sz="1600" dirty="0">
              <a:latin typeface="Times New Roman" panose="02020603050405020304" pitchFamily="18" charset="0"/>
              <a:ea typeface="SimSun" panose="02010600030101010101" pitchFamily="2" charset="-122"/>
            </a:endParaRPr>
          </a:p>
          <a:p>
            <a:pPr>
              <a:spcAft>
                <a:spcPts val="0"/>
              </a:spcAft>
            </a:pPr>
            <a:r>
              <a:rPr lang="nb-NO" dirty="0">
                <a:latin typeface="Comic Sans MS" panose="030F0702030302020204" pitchFamily="66" charset="0"/>
                <a:ea typeface="SimSun" panose="02010600030101010101" pitchFamily="2" charset="-122"/>
              </a:rPr>
              <a:t> </a:t>
            </a:r>
            <a:r>
              <a:rPr lang="nb-NO" sz="1600" dirty="0">
                <a:latin typeface="Comic Sans MS" panose="030F0702030302020204" pitchFamily="66" charset="0"/>
                <a:ea typeface="SimSun" panose="02010600030101010101" pitchFamily="2" charset="-122"/>
              </a:rPr>
              <a:t>Basert på en fordeling av de tildelte tippemidlene (etter størrelsen på innsats) gir dette 164’ til LG/TT og 213’ til SLV (til sammen 377 000). Det vil si at de 213 000 kronene vil bli satt inn igjen på kontoen for store utgifter når de er mottatt.</a:t>
            </a:r>
            <a:endParaRPr lang="nb-NO" sz="16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394995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C0168-111F-46E9-9A5E-6BC0BF44AE6A}"/>
              </a:ext>
            </a:extLst>
          </p:cNvPr>
          <p:cNvSpPr>
            <a:spLocks noGrp="1"/>
          </p:cNvSpPr>
          <p:nvPr>
            <p:ph type="title"/>
          </p:nvPr>
        </p:nvSpPr>
        <p:spPr>
          <a:xfrm>
            <a:off x="838200" y="365126"/>
            <a:ext cx="10515600" cy="735706"/>
          </a:xfrm>
        </p:spPr>
        <p:txBody>
          <a:bodyPr>
            <a:normAutofit/>
          </a:bodyPr>
          <a:lstStyle/>
          <a:p>
            <a:r>
              <a:rPr lang="nb-NO" sz="3200"/>
              <a:t>Havnestyret</a:t>
            </a:r>
            <a:endParaRPr lang="nb-NO" sz="3200" dirty="0"/>
          </a:p>
        </p:txBody>
      </p:sp>
      <p:sp>
        <p:nvSpPr>
          <p:cNvPr id="3" name="Content Placeholder 2">
            <a:extLst>
              <a:ext uri="{FF2B5EF4-FFF2-40B4-BE49-F238E27FC236}">
                <a16:creationId xmlns:a16="http://schemas.microsoft.com/office/drawing/2014/main" id="{2E7921DD-BF88-4386-957C-494550FDBA11}"/>
              </a:ext>
            </a:extLst>
          </p:cNvPr>
          <p:cNvSpPr>
            <a:spLocks noGrp="1"/>
          </p:cNvSpPr>
          <p:nvPr>
            <p:ph sz="half" idx="1"/>
          </p:nvPr>
        </p:nvSpPr>
        <p:spPr>
          <a:xfrm>
            <a:off x="838200" y="1253331"/>
            <a:ext cx="5620966" cy="5050192"/>
          </a:xfrm>
        </p:spPr>
        <p:txBody>
          <a:bodyPr>
            <a:normAutofit fontScale="77500" lnSpcReduction="20000"/>
          </a:bodyPr>
          <a:lstStyle/>
          <a:p>
            <a:pPr marL="0" indent="0">
              <a:buNone/>
            </a:pPr>
            <a:r>
              <a:rPr lang="nb-NO" sz="2300" dirty="0"/>
              <a:t>Medlemskontingenten for båtplassene på bryggene B1, B2 og B3 har så langt vært kr 200 pr båtplass. Havnestyrets konto har opparbeidet en buffer for vedlikehold og investeringer.</a:t>
            </a:r>
          </a:p>
          <a:p>
            <a:pPr marL="0" indent="0">
              <a:buNone/>
            </a:pPr>
            <a:r>
              <a:rPr lang="nb-NO" sz="2300" dirty="0"/>
              <a:t>Utgifter som medlemskontingenten skal dekke er:</a:t>
            </a:r>
          </a:p>
          <a:p>
            <a:pPr lvl="0"/>
            <a:r>
              <a:rPr lang="nb-NO" sz="2300" dirty="0"/>
              <a:t>Brygge vedlikehold, reparere dekksbord, redningsstiger, etc.</a:t>
            </a:r>
          </a:p>
          <a:p>
            <a:pPr lvl="0"/>
            <a:r>
              <a:rPr lang="nb-NO" sz="2300" dirty="0"/>
              <a:t>Andel av vannforbruk.</a:t>
            </a:r>
          </a:p>
          <a:p>
            <a:pPr lvl="0"/>
            <a:r>
              <a:rPr lang="nb-NO" sz="2300" dirty="0"/>
              <a:t>Andel av driftskostnader for vannanlegget, tømming høst, inn og utsetting av vannmåler.</a:t>
            </a:r>
          </a:p>
          <a:p>
            <a:pPr marL="0" indent="0">
              <a:buNone/>
            </a:pPr>
            <a:r>
              <a:rPr lang="nb-NO" sz="2300" dirty="0"/>
              <a:t>Forsikringer som administreres av havnestyret pr i dag er:</a:t>
            </a:r>
          </a:p>
          <a:p>
            <a:pPr lvl="0"/>
            <a:r>
              <a:rPr lang="nb-NO" sz="2300" dirty="0"/>
              <a:t>En forsikring for alle sjøbodene på brygge B1, 29 stk.</a:t>
            </a:r>
          </a:p>
          <a:p>
            <a:pPr lvl="0"/>
            <a:r>
              <a:rPr lang="nb-NO" sz="2300" dirty="0"/>
              <a:t>En forsikring som dekker brygge B1 og B2.</a:t>
            </a:r>
          </a:p>
          <a:p>
            <a:pPr lvl="0"/>
            <a:r>
              <a:rPr lang="nb-NO" sz="2300" dirty="0"/>
              <a:t>En forsikring som dekker brygge B3.</a:t>
            </a:r>
          </a:p>
          <a:p>
            <a:pPr marL="0" lvl="0" indent="0">
              <a:buNone/>
            </a:pPr>
            <a:r>
              <a:rPr lang="nb-NO" sz="2300" dirty="0"/>
              <a:t>Det ble enighet sommeren 2019 om å etablere en felles plan for å etablere </a:t>
            </a:r>
            <a:r>
              <a:rPr lang="nb-NO" sz="2300" b="1" dirty="0"/>
              <a:t>ett</a:t>
            </a:r>
            <a:r>
              <a:rPr lang="nb-NO" sz="2300" dirty="0"/>
              <a:t> havnestyre for havna.</a:t>
            </a:r>
          </a:p>
          <a:p>
            <a:pPr marL="0" indent="0">
              <a:buNone/>
            </a:pPr>
            <a:endParaRPr lang="nb-NO" sz="1800" dirty="0"/>
          </a:p>
        </p:txBody>
      </p:sp>
      <p:graphicFrame>
        <p:nvGraphicFramePr>
          <p:cNvPr id="9" name="Content Placeholder 8">
            <a:extLst>
              <a:ext uri="{FF2B5EF4-FFF2-40B4-BE49-F238E27FC236}">
                <a16:creationId xmlns:a16="http://schemas.microsoft.com/office/drawing/2014/main" id="{635AE1F5-9C02-4DF1-AD9B-5249488B2264}"/>
              </a:ext>
            </a:extLst>
          </p:cNvPr>
          <p:cNvGraphicFramePr>
            <a:graphicFrameLocks noGrp="1"/>
          </p:cNvGraphicFramePr>
          <p:nvPr>
            <p:ph sz="half" idx="2"/>
            <p:extLst>
              <p:ext uri="{D42A27DB-BD31-4B8C-83A1-F6EECF244321}">
                <p14:modId xmlns:p14="http://schemas.microsoft.com/office/powerpoint/2010/main" val="320474825"/>
              </p:ext>
            </p:extLst>
          </p:nvPr>
        </p:nvGraphicFramePr>
        <p:xfrm>
          <a:off x="6669230" y="1873393"/>
          <a:ext cx="4976400" cy="2229365"/>
        </p:xfrm>
        <a:graphic>
          <a:graphicData uri="http://schemas.openxmlformats.org/drawingml/2006/table">
            <a:tbl>
              <a:tblPr firstRow="1" firstCol="1" bandRow="1">
                <a:tableStyleId>{5C22544A-7EE6-4342-B048-85BDC9FD1C3A}</a:tableStyleId>
              </a:tblPr>
              <a:tblGrid>
                <a:gridCol w="3638531">
                  <a:extLst>
                    <a:ext uri="{9D8B030D-6E8A-4147-A177-3AD203B41FA5}">
                      <a16:colId xmlns:a16="http://schemas.microsoft.com/office/drawing/2014/main" val="3399915297"/>
                    </a:ext>
                  </a:extLst>
                </a:gridCol>
                <a:gridCol w="1337869">
                  <a:extLst>
                    <a:ext uri="{9D8B030D-6E8A-4147-A177-3AD203B41FA5}">
                      <a16:colId xmlns:a16="http://schemas.microsoft.com/office/drawing/2014/main" val="260940866"/>
                    </a:ext>
                  </a:extLst>
                </a:gridCol>
              </a:tblGrid>
              <a:tr h="248461">
                <a:tc>
                  <a:txBody>
                    <a:bodyPr/>
                    <a:lstStyle/>
                    <a:p>
                      <a:pPr algn="ctr">
                        <a:lnSpc>
                          <a:spcPct val="115000"/>
                        </a:lnSpc>
                        <a:spcAft>
                          <a:spcPts val="0"/>
                        </a:spcAft>
                      </a:pPr>
                      <a:r>
                        <a:rPr lang="nb-NO" sz="1100">
                          <a:effectLst/>
                        </a:rPr>
                        <a:t>Aktivitet</a:t>
                      </a:r>
                      <a:endParaRPr lang="nb-NO"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b"/>
                </a:tc>
                <a:tc>
                  <a:txBody>
                    <a:bodyPr/>
                    <a:lstStyle/>
                    <a:p>
                      <a:pPr algn="ctr">
                        <a:lnSpc>
                          <a:spcPct val="115000"/>
                        </a:lnSpc>
                        <a:spcAft>
                          <a:spcPts val="0"/>
                        </a:spcAft>
                      </a:pPr>
                      <a:r>
                        <a:rPr lang="nb-NO" sz="1100">
                          <a:effectLst/>
                        </a:rPr>
                        <a:t>kroner</a:t>
                      </a:r>
                      <a:endParaRPr lang="nb-NO"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1434491096"/>
                  </a:ext>
                </a:extLst>
              </a:tr>
              <a:tr h="241677">
                <a:tc>
                  <a:txBody>
                    <a:bodyPr/>
                    <a:lstStyle/>
                    <a:p>
                      <a:pPr>
                        <a:lnSpc>
                          <a:spcPct val="115000"/>
                        </a:lnSpc>
                        <a:spcAft>
                          <a:spcPts val="0"/>
                        </a:spcAft>
                      </a:pPr>
                      <a:r>
                        <a:rPr lang="nb-NO" sz="1100">
                          <a:effectLst/>
                        </a:rPr>
                        <a:t>Installasjon av vannmåler og kommunal avgift </a:t>
                      </a:r>
                      <a:endParaRPr lang="nb-NO"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b"/>
                </a:tc>
                <a:tc>
                  <a:txBody>
                    <a:bodyPr/>
                    <a:lstStyle/>
                    <a:p>
                      <a:pPr algn="ctr">
                        <a:lnSpc>
                          <a:spcPct val="115000"/>
                        </a:lnSpc>
                        <a:spcAft>
                          <a:spcPts val="0"/>
                        </a:spcAft>
                      </a:pPr>
                      <a:r>
                        <a:rPr lang="nb-NO" sz="1100">
                          <a:effectLst/>
                        </a:rPr>
                        <a:t>11 482</a:t>
                      </a:r>
                      <a:endParaRPr lang="nb-NO"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805017753"/>
                  </a:ext>
                </a:extLst>
              </a:tr>
              <a:tr h="248461">
                <a:tc>
                  <a:txBody>
                    <a:bodyPr/>
                    <a:lstStyle/>
                    <a:p>
                      <a:pPr>
                        <a:lnSpc>
                          <a:spcPct val="115000"/>
                        </a:lnSpc>
                        <a:spcAft>
                          <a:spcPts val="0"/>
                        </a:spcAft>
                      </a:pPr>
                      <a:r>
                        <a:rPr lang="nb-NO" sz="1100">
                          <a:effectLst/>
                        </a:rPr>
                        <a:t>Installasjon av brann-skap</a:t>
                      </a:r>
                      <a:endParaRPr lang="nb-NO"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b"/>
                </a:tc>
                <a:tc>
                  <a:txBody>
                    <a:bodyPr/>
                    <a:lstStyle/>
                    <a:p>
                      <a:pPr algn="ctr">
                        <a:lnSpc>
                          <a:spcPct val="115000"/>
                        </a:lnSpc>
                        <a:spcAft>
                          <a:spcPts val="0"/>
                        </a:spcAft>
                      </a:pPr>
                      <a:r>
                        <a:rPr lang="nb-NO" sz="1100">
                          <a:effectLst/>
                        </a:rPr>
                        <a:t>23 675</a:t>
                      </a:r>
                      <a:endParaRPr lang="nb-NO"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62045036"/>
                  </a:ext>
                </a:extLst>
              </a:tr>
              <a:tr h="248461">
                <a:tc>
                  <a:txBody>
                    <a:bodyPr/>
                    <a:lstStyle/>
                    <a:p>
                      <a:pPr>
                        <a:lnSpc>
                          <a:spcPct val="115000"/>
                        </a:lnSpc>
                        <a:spcAft>
                          <a:spcPts val="0"/>
                        </a:spcAft>
                      </a:pPr>
                      <a:r>
                        <a:rPr lang="nb-NO" sz="1100">
                          <a:effectLst/>
                        </a:rPr>
                        <a:t>Montering av brann-skap</a:t>
                      </a:r>
                      <a:endParaRPr lang="nb-NO"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b"/>
                </a:tc>
                <a:tc>
                  <a:txBody>
                    <a:bodyPr/>
                    <a:lstStyle/>
                    <a:p>
                      <a:pPr algn="ctr">
                        <a:lnSpc>
                          <a:spcPct val="115000"/>
                        </a:lnSpc>
                        <a:spcAft>
                          <a:spcPts val="0"/>
                        </a:spcAft>
                      </a:pPr>
                      <a:r>
                        <a:rPr lang="nb-NO" sz="1100">
                          <a:effectLst/>
                        </a:rPr>
                        <a:t>54 379</a:t>
                      </a:r>
                      <a:endParaRPr lang="nb-NO"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1004901080"/>
                  </a:ext>
                </a:extLst>
              </a:tr>
              <a:tr h="248461">
                <a:tc>
                  <a:txBody>
                    <a:bodyPr/>
                    <a:lstStyle/>
                    <a:p>
                      <a:pPr>
                        <a:lnSpc>
                          <a:spcPct val="115000"/>
                        </a:lnSpc>
                        <a:spcAft>
                          <a:spcPts val="0"/>
                        </a:spcAft>
                      </a:pPr>
                      <a:r>
                        <a:rPr lang="nb-NO" sz="1100">
                          <a:effectLst/>
                        </a:rPr>
                        <a:t>Installasjon av bade/ redningsstiger</a:t>
                      </a:r>
                      <a:endParaRPr lang="nb-NO"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b"/>
                </a:tc>
                <a:tc>
                  <a:txBody>
                    <a:bodyPr/>
                    <a:lstStyle/>
                    <a:p>
                      <a:pPr algn="ctr">
                        <a:lnSpc>
                          <a:spcPct val="115000"/>
                        </a:lnSpc>
                        <a:spcAft>
                          <a:spcPts val="0"/>
                        </a:spcAft>
                      </a:pPr>
                      <a:r>
                        <a:rPr lang="nb-NO" sz="1100">
                          <a:effectLst/>
                        </a:rPr>
                        <a:t>10 900</a:t>
                      </a:r>
                      <a:endParaRPr lang="nb-NO"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496845597"/>
                  </a:ext>
                </a:extLst>
              </a:tr>
              <a:tr h="248461">
                <a:tc>
                  <a:txBody>
                    <a:bodyPr/>
                    <a:lstStyle/>
                    <a:p>
                      <a:pPr>
                        <a:lnSpc>
                          <a:spcPct val="115000"/>
                        </a:lnSpc>
                        <a:spcAft>
                          <a:spcPts val="0"/>
                        </a:spcAft>
                      </a:pPr>
                      <a:r>
                        <a:rPr lang="nb-NO" sz="1100">
                          <a:effectLst/>
                        </a:rPr>
                        <a:t>Sum</a:t>
                      </a:r>
                      <a:endParaRPr lang="nb-NO"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b"/>
                </a:tc>
                <a:tc>
                  <a:txBody>
                    <a:bodyPr/>
                    <a:lstStyle/>
                    <a:p>
                      <a:pPr algn="ctr">
                        <a:lnSpc>
                          <a:spcPct val="115000"/>
                        </a:lnSpc>
                        <a:spcAft>
                          <a:spcPts val="0"/>
                        </a:spcAft>
                      </a:pPr>
                      <a:r>
                        <a:rPr lang="nb-NO" sz="1100">
                          <a:effectLst/>
                        </a:rPr>
                        <a:t>100 436</a:t>
                      </a:r>
                      <a:endParaRPr lang="nb-NO"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3386056557"/>
                  </a:ext>
                </a:extLst>
              </a:tr>
              <a:tr h="248461">
                <a:tc>
                  <a:txBody>
                    <a:bodyPr/>
                    <a:lstStyle/>
                    <a:p>
                      <a:pPr>
                        <a:lnSpc>
                          <a:spcPct val="115000"/>
                        </a:lnSpc>
                        <a:spcAft>
                          <a:spcPts val="0"/>
                        </a:spcAft>
                      </a:pPr>
                      <a:r>
                        <a:rPr lang="nb-NO" sz="1100">
                          <a:effectLst/>
                        </a:rPr>
                        <a:t>Sum pr båtplass (147 stk)</a:t>
                      </a:r>
                      <a:endParaRPr lang="nb-NO"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b"/>
                </a:tc>
                <a:tc>
                  <a:txBody>
                    <a:bodyPr/>
                    <a:lstStyle/>
                    <a:p>
                      <a:pPr algn="ctr">
                        <a:lnSpc>
                          <a:spcPct val="115000"/>
                        </a:lnSpc>
                        <a:spcAft>
                          <a:spcPts val="0"/>
                        </a:spcAft>
                      </a:pPr>
                      <a:r>
                        <a:rPr lang="nb-NO" sz="1100">
                          <a:effectLst/>
                        </a:rPr>
                        <a:t>683</a:t>
                      </a:r>
                      <a:endParaRPr lang="nb-NO"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749384635"/>
                  </a:ext>
                </a:extLst>
              </a:tr>
              <a:tr h="248461">
                <a:tc>
                  <a:txBody>
                    <a:bodyPr/>
                    <a:lstStyle/>
                    <a:p>
                      <a:pPr>
                        <a:lnSpc>
                          <a:spcPct val="115000"/>
                        </a:lnSpc>
                      </a:pPr>
                      <a:endParaRPr lang="nb-NO" sz="1100">
                        <a:effectLst/>
                        <a:latin typeface="Calibri" panose="020F0502020204030204" pitchFamily="34" charset="0"/>
                        <a:cs typeface="Times New Roman" panose="02020603050405020304" pitchFamily="18" charset="0"/>
                      </a:endParaRPr>
                    </a:p>
                  </a:txBody>
                  <a:tcPr marL="68580" marR="68580" marT="0" marB="0" anchor="b"/>
                </a:tc>
                <a:tc>
                  <a:txBody>
                    <a:bodyPr/>
                    <a:lstStyle/>
                    <a:p>
                      <a:pPr>
                        <a:lnSpc>
                          <a:spcPct val="115000"/>
                        </a:lnSpc>
                      </a:pPr>
                      <a:endParaRPr lang="nb-NO" sz="11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037008673"/>
                  </a:ext>
                </a:extLst>
              </a:tr>
              <a:tr h="248461">
                <a:tc>
                  <a:txBody>
                    <a:bodyPr/>
                    <a:lstStyle/>
                    <a:p>
                      <a:pPr>
                        <a:lnSpc>
                          <a:spcPct val="115000"/>
                        </a:lnSpc>
                        <a:spcAft>
                          <a:spcPts val="0"/>
                        </a:spcAft>
                      </a:pPr>
                      <a:r>
                        <a:rPr lang="nb-NO" sz="1100">
                          <a:effectLst/>
                        </a:rPr>
                        <a:t>Flytebryggenes andel (64 stk)</a:t>
                      </a:r>
                      <a:endParaRPr lang="nb-NO"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b"/>
                </a:tc>
                <a:tc>
                  <a:txBody>
                    <a:bodyPr/>
                    <a:lstStyle/>
                    <a:p>
                      <a:pPr algn="ctr">
                        <a:lnSpc>
                          <a:spcPct val="115000"/>
                        </a:lnSpc>
                        <a:spcAft>
                          <a:spcPts val="0"/>
                        </a:spcAft>
                      </a:pPr>
                      <a:r>
                        <a:rPr lang="nb-NO" sz="1100" dirty="0">
                          <a:effectLst/>
                        </a:rPr>
                        <a:t>43 727</a:t>
                      </a:r>
                      <a:endParaRPr lang="nb-NO"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1824339632"/>
                  </a:ext>
                </a:extLst>
              </a:tr>
            </a:tbl>
          </a:graphicData>
        </a:graphic>
      </p:graphicFrame>
      <p:sp>
        <p:nvSpPr>
          <p:cNvPr id="10" name="Rectangle 3">
            <a:extLst>
              <a:ext uri="{FF2B5EF4-FFF2-40B4-BE49-F238E27FC236}">
                <a16:creationId xmlns:a16="http://schemas.microsoft.com/office/drawing/2014/main" id="{526BF9E1-52B0-4FE4-BB0B-0C3A8CFF0D1A}"/>
              </a:ext>
            </a:extLst>
          </p:cNvPr>
          <p:cNvSpPr>
            <a:spLocks noChangeArrowheads="1"/>
          </p:cNvSpPr>
          <p:nvPr/>
        </p:nvSpPr>
        <p:spPr bwMode="auto">
          <a:xfrm>
            <a:off x="6377717" y="3324983"/>
            <a:ext cx="13277777"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b-NO" altLang="nb-NO" sz="1100" b="0" i="0" u="none" strike="noStrike" cap="none" normalizeH="0" baseline="0">
                <a:ln>
                  <a:noFill/>
                </a:ln>
                <a:solidFill>
                  <a:srgbClr val="FFFFFF"/>
                </a:solidFill>
                <a:effectLst/>
                <a:latin typeface="Comic Sans MS" panose="030F0702030302020204" pitchFamily="66" charset="0"/>
                <a:ea typeface="SimSun" panose="02010600030101010101" pitchFamily="2" charset="-122"/>
                <a:cs typeface="Times New Roman" panose="02020603050405020304" pitchFamily="18" charset="0"/>
              </a:rPr>
              <a:t> </a:t>
            </a:r>
            <a:endParaRPr kumimoji="0" lang="nb-NO" altLang="nb-NO" sz="1800" b="0" i="0" u="none" strike="noStrike" cap="none" normalizeH="0" baseline="0">
              <a:ln>
                <a:noFill/>
              </a:ln>
              <a:solidFill>
                <a:schemeClr val="tx1"/>
              </a:solidFill>
              <a:effectLst/>
              <a:latin typeface="Arial" panose="020B0604020202020204" pitchFamily="34" charset="0"/>
            </a:endParaRPr>
          </a:p>
        </p:txBody>
      </p:sp>
      <p:sp>
        <p:nvSpPr>
          <p:cNvPr id="11" name="Content Placeholder 2">
            <a:extLst>
              <a:ext uri="{FF2B5EF4-FFF2-40B4-BE49-F238E27FC236}">
                <a16:creationId xmlns:a16="http://schemas.microsoft.com/office/drawing/2014/main" id="{E89D15AA-D7FF-4F64-9488-3DC06DF10C07}"/>
              </a:ext>
            </a:extLst>
          </p:cNvPr>
          <p:cNvSpPr txBox="1">
            <a:spLocks/>
          </p:cNvSpPr>
          <p:nvPr/>
        </p:nvSpPr>
        <p:spPr>
          <a:xfrm>
            <a:off x="6351000" y="452420"/>
            <a:ext cx="5181600" cy="43839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nb-NO" sz="1800" dirty="0"/>
          </a:p>
        </p:txBody>
      </p:sp>
    </p:spTree>
    <p:extLst>
      <p:ext uri="{BB962C8B-B14F-4D97-AF65-F5344CB8AC3E}">
        <p14:creationId xmlns:p14="http://schemas.microsoft.com/office/powerpoint/2010/main" val="2897966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C4789-94AD-4679-8C3E-05A179EBCA72}"/>
              </a:ext>
            </a:extLst>
          </p:cNvPr>
          <p:cNvSpPr>
            <a:spLocks noGrp="1"/>
          </p:cNvSpPr>
          <p:nvPr>
            <p:ph type="title"/>
          </p:nvPr>
        </p:nvSpPr>
        <p:spPr>
          <a:xfrm>
            <a:off x="838200" y="365126"/>
            <a:ext cx="10515600" cy="695190"/>
          </a:xfrm>
        </p:spPr>
        <p:txBody>
          <a:bodyPr>
            <a:normAutofit/>
          </a:bodyPr>
          <a:lstStyle/>
          <a:p>
            <a:r>
              <a:rPr lang="nb-NO" sz="3200" dirty="0"/>
              <a:t>Regnskap 2019</a:t>
            </a:r>
          </a:p>
        </p:txBody>
      </p:sp>
      <p:pic>
        <p:nvPicPr>
          <p:cNvPr id="7" name="Picture 6">
            <a:extLst>
              <a:ext uri="{FF2B5EF4-FFF2-40B4-BE49-F238E27FC236}">
                <a16:creationId xmlns:a16="http://schemas.microsoft.com/office/drawing/2014/main" id="{2F11C99A-F807-4E47-BC23-034F54354AF6}"/>
              </a:ext>
            </a:extLst>
          </p:cNvPr>
          <p:cNvPicPr>
            <a:picLocks noChangeAspect="1"/>
          </p:cNvPicPr>
          <p:nvPr/>
        </p:nvPicPr>
        <p:blipFill>
          <a:blip r:embed="rId2"/>
          <a:stretch>
            <a:fillRect/>
          </a:stretch>
        </p:blipFill>
        <p:spPr>
          <a:xfrm>
            <a:off x="6300816" y="3675947"/>
            <a:ext cx="5276027" cy="2816927"/>
          </a:xfrm>
          <a:prstGeom prst="rect">
            <a:avLst/>
          </a:prstGeom>
        </p:spPr>
      </p:pic>
      <p:pic>
        <p:nvPicPr>
          <p:cNvPr id="10" name="Content Placeholder 12">
            <a:extLst>
              <a:ext uri="{FF2B5EF4-FFF2-40B4-BE49-F238E27FC236}">
                <a16:creationId xmlns:a16="http://schemas.microsoft.com/office/drawing/2014/main" id="{D2F3C79B-3174-4C94-BA37-F9B582DD07D8}"/>
              </a:ext>
            </a:extLst>
          </p:cNvPr>
          <p:cNvPicPr>
            <a:picLocks noGrp="1" noChangeAspect="1"/>
          </p:cNvPicPr>
          <p:nvPr>
            <p:ph idx="1"/>
          </p:nvPr>
        </p:nvPicPr>
        <p:blipFill>
          <a:blip r:embed="rId3"/>
          <a:stretch>
            <a:fillRect/>
          </a:stretch>
        </p:blipFill>
        <p:spPr>
          <a:xfrm>
            <a:off x="262647" y="1253331"/>
            <a:ext cx="6038169" cy="4351338"/>
          </a:xfrm>
        </p:spPr>
      </p:pic>
      <p:pic>
        <p:nvPicPr>
          <p:cNvPr id="11" name="Content Placeholder 5">
            <a:extLst>
              <a:ext uri="{FF2B5EF4-FFF2-40B4-BE49-F238E27FC236}">
                <a16:creationId xmlns:a16="http://schemas.microsoft.com/office/drawing/2014/main" id="{C7686AAA-E9D2-40D6-924B-4906B0680821}"/>
              </a:ext>
            </a:extLst>
          </p:cNvPr>
          <p:cNvPicPr>
            <a:picLocks noChangeAspect="1"/>
          </p:cNvPicPr>
          <p:nvPr/>
        </p:nvPicPr>
        <p:blipFill>
          <a:blip r:embed="rId4"/>
          <a:stretch>
            <a:fillRect/>
          </a:stretch>
        </p:blipFill>
        <p:spPr>
          <a:xfrm>
            <a:off x="6402421" y="1253331"/>
            <a:ext cx="5067300" cy="2533650"/>
          </a:xfrm>
          <a:prstGeom prst="rect">
            <a:avLst/>
          </a:prstGeom>
        </p:spPr>
      </p:pic>
      <p:sp>
        <p:nvSpPr>
          <p:cNvPr id="12" name="Rectangle 11">
            <a:extLst>
              <a:ext uri="{FF2B5EF4-FFF2-40B4-BE49-F238E27FC236}">
                <a16:creationId xmlns:a16="http://schemas.microsoft.com/office/drawing/2014/main" id="{CC0EF0C4-0BF6-41F4-9D05-5E6095622085}"/>
              </a:ext>
            </a:extLst>
          </p:cNvPr>
          <p:cNvSpPr/>
          <p:nvPr/>
        </p:nvSpPr>
        <p:spPr>
          <a:xfrm>
            <a:off x="854365" y="5797684"/>
            <a:ext cx="5036820" cy="69519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b="1" dirty="0">
                <a:solidFill>
                  <a:schemeClr val="tx1"/>
                </a:solidFill>
              </a:rPr>
              <a:t>Overskudd driftsbudsjett på </a:t>
            </a:r>
            <a:r>
              <a:rPr lang="nb-NO" b="1" dirty="0" err="1">
                <a:solidFill>
                  <a:schemeClr val="tx1"/>
                </a:solidFill>
              </a:rPr>
              <a:t>ca</a:t>
            </a:r>
            <a:r>
              <a:rPr lang="nb-NO" b="1" dirty="0">
                <a:solidFill>
                  <a:schemeClr val="tx1"/>
                </a:solidFill>
              </a:rPr>
              <a:t> 70 000 kroner overføres til investeringskonto</a:t>
            </a:r>
          </a:p>
        </p:txBody>
      </p:sp>
    </p:spTree>
    <p:extLst>
      <p:ext uri="{BB962C8B-B14F-4D97-AF65-F5344CB8AC3E}">
        <p14:creationId xmlns:p14="http://schemas.microsoft.com/office/powerpoint/2010/main" val="2043693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2BBD7-28C7-47CF-A700-7C1834A9D6C8}"/>
              </a:ext>
            </a:extLst>
          </p:cNvPr>
          <p:cNvSpPr>
            <a:spLocks noGrp="1"/>
          </p:cNvSpPr>
          <p:nvPr>
            <p:ph type="title"/>
          </p:nvPr>
        </p:nvSpPr>
        <p:spPr>
          <a:xfrm>
            <a:off x="838200" y="365125"/>
            <a:ext cx="10515600" cy="753461"/>
          </a:xfrm>
        </p:spPr>
        <p:txBody>
          <a:bodyPr>
            <a:normAutofit/>
          </a:bodyPr>
          <a:lstStyle/>
          <a:p>
            <a:r>
              <a:rPr lang="nb-NO" sz="3200" dirty="0"/>
              <a:t>Revisor beretning</a:t>
            </a:r>
          </a:p>
        </p:txBody>
      </p:sp>
      <p:pic>
        <p:nvPicPr>
          <p:cNvPr id="5" name="Content Placeholder 4">
            <a:extLst>
              <a:ext uri="{FF2B5EF4-FFF2-40B4-BE49-F238E27FC236}">
                <a16:creationId xmlns:a16="http://schemas.microsoft.com/office/drawing/2014/main" id="{93C88FA2-591E-458E-B393-A6E338A0D829}"/>
              </a:ext>
            </a:extLst>
          </p:cNvPr>
          <p:cNvPicPr>
            <a:picLocks noGrp="1" noChangeAspect="1"/>
          </p:cNvPicPr>
          <p:nvPr>
            <p:ph idx="1"/>
          </p:nvPr>
        </p:nvPicPr>
        <p:blipFill>
          <a:blip r:embed="rId2"/>
          <a:stretch>
            <a:fillRect/>
          </a:stretch>
        </p:blipFill>
        <p:spPr>
          <a:xfrm>
            <a:off x="1092511" y="1118586"/>
            <a:ext cx="7201633" cy="4351338"/>
          </a:xfrm>
        </p:spPr>
      </p:pic>
    </p:spTree>
    <p:extLst>
      <p:ext uri="{BB962C8B-B14F-4D97-AF65-F5344CB8AC3E}">
        <p14:creationId xmlns:p14="http://schemas.microsoft.com/office/powerpoint/2010/main" val="3752941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2F3BD-8655-451C-98A4-CC0697C4B34C}"/>
              </a:ext>
            </a:extLst>
          </p:cNvPr>
          <p:cNvSpPr>
            <a:spLocks noGrp="1"/>
          </p:cNvSpPr>
          <p:nvPr>
            <p:ph type="title"/>
          </p:nvPr>
        </p:nvSpPr>
        <p:spPr>
          <a:xfrm>
            <a:off x="838200" y="365126"/>
            <a:ext cx="10515600" cy="574442"/>
          </a:xfrm>
        </p:spPr>
        <p:txBody>
          <a:bodyPr>
            <a:normAutofit/>
          </a:bodyPr>
          <a:lstStyle/>
          <a:p>
            <a:r>
              <a:rPr lang="nb-NO" sz="3200" dirty="0">
                <a:solidFill>
                  <a:srgbClr val="FF0000"/>
                </a:solidFill>
              </a:rPr>
              <a:t>Agenda </a:t>
            </a:r>
          </a:p>
        </p:txBody>
      </p:sp>
      <p:sp>
        <p:nvSpPr>
          <p:cNvPr id="3" name="Content Placeholder 2">
            <a:extLst>
              <a:ext uri="{FF2B5EF4-FFF2-40B4-BE49-F238E27FC236}">
                <a16:creationId xmlns:a16="http://schemas.microsoft.com/office/drawing/2014/main" id="{A919F111-DCA5-4903-AFB0-D0430B9BB050}"/>
              </a:ext>
            </a:extLst>
          </p:cNvPr>
          <p:cNvSpPr>
            <a:spLocks noGrp="1"/>
          </p:cNvSpPr>
          <p:nvPr>
            <p:ph idx="1"/>
          </p:nvPr>
        </p:nvSpPr>
        <p:spPr>
          <a:xfrm>
            <a:off x="838200" y="1213657"/>
            <a:ext cx="10515600" cy="4821383"/>
          </a:xfrm>
        </p:spPr>
        <p:txBody>
          <a:bodyPr>
            <a:normAutofit/>
          </a:bodyPr>
          <a:lstStyle/>
          <a:p>
            <a:pPr marL="457200" lvl="0" indent="-457200">
              <a:buFont typeface="+mj-lt"/>
              <a:buAutoNum type="arabicPeriod"/>
            </a:pPr>
            <a:r>
              <a:rPr lang="nb-NO" sz="2200" dirty="0"/>
              <a:t>Velge møteleder</a:t>
            </a:r>
          </a:p>
          <a:p>
            <a:pPr marL="457200" lvl="0" indent="-457200">
              <a:buFont typeface="+mj-lt"/>
              <a:buAutoNum type="arabicPeriod"/>
            </a:pPr>
            <a:r>
              <a:rPr lang="nb-NO" sz="2200" dirty="0"/>
              <a:t>Godkjenne innkalling og dagsorden</a:t>
            </a:r>
          </a:p>
          <a:p>
            <a:pPr marL="457200" lvl="0" indent="-457200">
              <a:buFont typeface="+mj-lt"/>
              <a:buAutoNum type="arabicPeriod"/>
            </a:pPr>
            <a:r>
              <a:rPr lang="nb-NO" sz="2200" dirty="0"/>
              <a:t>Velge referent og 2 medlemmer til å underskrive protokollen</a:t>
            </a:r>
          </a:p>
          <a:p>
            <a:pPr marL="457200" lvl="0" indent="-457200">
              <a:buFont typeface="+mj-lt"/>
              <a:buAutoNum type="arabicPeriod"/>
            </a:pPr>
            <a:r>
              <a:rPr lang="nb-NO" sz="2200" dirty="0"/>
              <a:t>Styrets årsberetning inkludert havnestyrets rapport</a:t>
            </a:r>
          </a:p>
          <a:p>
            <a:pPr marL="457200" lvl="0" indent="-457200">
              <a:buFont typeface="+mj-lt"/>
              <a:buAutoNum type="arabicPeriod"/>
            </a:pPr>
            <a:r>
              <a:rPr lang="nb-NO" sz="2200" dirty="0"/>
              <a:t>Årsregnskap 2019</a:t>
            </a:r>
          </a:p>
          <a:p>
            <a:pPr marL="457200" lvl="0" indent="-457200">
              <a:buFont typeface="+mj-lt"/>
              <a:buAutoNum type="arabicPeriod"/>
            </a:pPr>
            <a:r>
              <a:rPr lang="nb-NO" sz="2200" dirty="0">
                <a:solidFill>
                  <a:srgbClr val="FF0000"/>
                </a:solidFill>
              </a:rPr>
              <a:t>Handlingsplan for perioden 2020 – 2023</a:t>
            </a:r>
          </a:p>
          <a:p>
            <a:pPr marL="457200" indent="-457200">
              <a:buFont typeface="+mj-lt"/>
              <a:buAutoNum type="arabicPeriod"/>
            </a:pPr>
            <a:r>
              <a:rPr lang="nb-NO" sz="2000" dirty="0"/>
              <a:t>Status/forslag til endring av organisering og vedtekter</a:t>
            </a:r>
          </a:p>
          <a:p>
            <a:pPr marL="457200" lvl="0" indent="-457200">
              <a:buFont typeface="+mj-lt"/>
              <a:buAutoNum type="arabicPeriod"/>
            </a:pPr>
            <a:r>
              <a:rPr lang="nb-NO" sz="2200" dirty="0"/>
              <a:t>Behandle budsjett for 2021 </a:t>
            </a:r>
          </a:p>
          <a:p>
            <a:pPr marL="457200" lvl="0" indent="-457200">
              <a:buFont typeface="+mj-lt"/>
              <a:buAutoNum type="arabicPeriod"/>
            </a:pPr>
            <a:r>
              <a:rPr lang="nb-NO" sz="2200" dirty="0"/>
              <a:t>Velge nytt hovedstyre, havnestyre, revisor og sosialkomite</a:t>
            </a:r>
          </a:p>
          <a:p>
            <a:pPr marL="457200" lvl="0" indent="-457200">
              <a:buFont typeface="+mj-lt"/>
              <a:buAutoNum type="arabicPeriod"/>
            </a:pPr>
            <a:r>
              <a:rPr lang="nb-NO" sz="2200" dirty="0"/>
              <a:t>  Eventuelt </a:t>
            </a:r>
            <a:endParaRPr lang="nb-NO" sz="2000" dirty="0"/>
          </a:p>
        </p:txBody>
      </p:sp>
    </p:spTree>
    <p:extLst>
      <p:ext uri="{BB962C8B-B14F-4D97-AF65-F5344CB8AC3E}">
        <p14:creationId xmlns:p14="http://schemas.microsoft.com/office/powerpoint/2010/main" val="756870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784</TotalTime>
  <Words>2030</Words>
  <Application>Microsoft Office PowerPoint</Application>
  <PresentationFormat>Widescreen</PresentationFormat>
  <Paragraphs>237</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Comic Sans MS</vt:lpstr>
      <vt:lpstr>Times New Roman</vt:lpstr>
      <vt:lpstr>Office Theme</vt:lpstr>
      <vt:lpstr>Svennevikheia/ Lussevika   Velforening (SLV)</vt:lpstr>
      <vt:lpstr>Agenda</vt:lpstr>
      <vt:lpstr>Agenda</vt:lpstr>
      <vt:lpstr>Agenda punkt 4 og 5 – Årsberetning og årsregnskap</vt:lpstr>
      <vt:lpstr>Investeringskonto – estimat desember 2020</vt:lpstr>
      <vt:lpstr>Havnestyret</vt:lpstr>
      <vt:lpstr>Regnskap 2019</vt:lpstr>
      <vt:lpstr>Revisor beretning</vt:lpstr>
      <vt:lpstr>Agenda </vt:lpstr>
      <vt:lpstr>Viktige punkter i handlingsplanen</vt:lpstr>
      <vt:lpstr>Viktige punkter i handlingsplanen</vt:lpstr>
      <vt:lpstr>Agenda </vt:lpstr>
      <vt:lpstr>Agenda punkt 7 – Status/forslag til endring av organisering og vedtekter</vt:lpstr>
      <vt:lpstr>Agenda punkt 7 – Status/forslag til endring av organisering og vedtekter</vt:lpstr>
      <vt:lpstr>Agenda </vt:lpstr>
      <vt:lpstr>Agenda punkt 8 - Budsjettforslag for 2021 basert på uendrede kontingenter</vt:lpstr>
      <vt:lpstr>Agenda </vt:lpstr>
      <vt:lpstr>Agenda punkt 9 – Valg av hovedstyre</vt:lpstr>
      <vt:lpstr>Agenda punkt 9 – Valg av havnestyre </vt:lpstr>
      <vt:lpstr>Agenda punkt 9 – Valg av revisor og sosialkomite </vt:lpstr>
      <vt:lpstr>Agenda </vt:lpstr>
      <vt:lpstr>Agenda punkt 10 - Eventuelt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Helge Hatlestad</dc:creator>
  <cp:lastModifiedBy>Helge Hatlestad</cp:lastModifiedBy>
  <cp:revision>54</cp:revision>
  <dcterms:created xsi:type="dcterms:W3CDTF">2020-06-30T11:53:43Z</dcterms:created>
  <dcterms:modified xsi:type="dcterms:W3CDTF">2020-08-05T09:32:38Z</dcterms:modified>
</cp:coreProperties>
</file>